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93" r:id="rId10"/>
    <p:sldId id="288" r:id="rId11"/>
    <p:sldId id="289" r:id="rId12"/>
    <p:sldId id="265" r:id="rId13"/>
    <p:sldId id="266" r:id="rId14"/>
    <p:sldId id="267" r:id="rId15"/>
    <p:sldId id="268" r:id="rId16"/>
    <p:sldId id="269" r:id="rId17"/>
    <p:sldId id="270" r:id="rId18"/>
    <p:sldId id="271" r:id="rId19"/>
    <p:sldId id="280" r:id="rId20"/>
    <p:sldId id="278" r:id="rId21"/>
    <p:sldId id="277" r:id="rId22"/>
    <p:sldId id="279" r:id="rId23"/>
    <p:sldId id="283" r:id="rId24"/>
    <p:sldId id="281" r:id="rId25"/>
    <p:sldId id="286" r:id="rId26"/>
    <p:sldId id="290" r:id="rId27"/>
    <p:sldId id="282" r:id="rId28"/>
    <p:sldId id="260" r:id="rId29"/>
    <p:sldId id="284" r:id="rId30"/>
    <p:sldId id="291" r:id="rId31"/>
    <p:sldId id="295" r:id="rId32"/>
    <p:sldId id="285" r:id="rId33"/>
    <p:sldId id="294" r:id="rId34"/>
    <p:sldId id="296" r:id="rId35"/>
    <p:sldId id="273" r:id="rId36"/>
    <p:sldId id="274" r:id="rId37"/>
    <p:sldId id="275" r:id="rId38"/>
    <p:sldId id="276" r:id="rId39"/>
    <p:sldId id="297" r:id="rId40"/>
    <p:sldId id="292" r:id="rId41"/>
  </p:sldIdLst>
  <p:sldSz cx="18288000" cy="10287000"/>
  <p:notesSz cx="6858000" cy="9144000"/>
  <p:embeddedFontLst>
    <p:embeddedFont>
      <p:font typeface="Arimo" panose="020B0604020202020204" pitchFamily="34" charset="0"/>
      <p:regular r:id="rId42"/>
    </p:embeddedFont>
    <p:embeddedFont>
      <p:font typeface="Arimo Bold" panose="020B0704020202020204" pitchFamily="34" charset="0"/>
      <p:regular r:id="rId43"/>
    </p:embeddedFont>
    <p:embeddedFont>
      <p:font typeface="Calibri" panose="020F0502020204030204" pitchFamily="3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Bold" panose="020B0806030504020204" pitchFamily="34" charset="0"/>
      <p:regular r:id="rId52"/>
      <p:bold r:id="rId53"/>
    </p:embeddedFont>
    <p:embeddedFont>
      <p:font typeface="Open Sans Extra Bold" panose="020B0906030804020204" pitchFamily="34" charset="0"/>
      <p:regular r:id="rId54"/>
    </p:embeddedFont>
    <p:embeddedFont>
      <p:font typeface="Open Sans Light" panose="020B0306030504020204" pitchFamily="34" charset="0"/>
      <p:regular r:id="rId55"/>
      <p: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font" Target="fonts/font1.fntdata" /><Relationship Id="rId47" Type="http://schemas.openxmlformats.org/officeDocument/2006/relationships/font" Target="fonts/font6.fntdata" /><Relationship Id="rId50" Type="http://schemas.openxmlformats.org/officeDocument/2006/relationships/font" Target="fonts/font9.fntdata" /><Relationship Id="rId55" Type="http://schemas.openxmlformats.org/officeDocument/2006/relationships/font" Target="fonts/font14.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font" Target="fonts/font5.fntdata" /><Relationship Id="rId59"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font" Target="fonts/font13.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font" Target="fonts/font4.fntdata" /><Relationship Id="rId53" Type="http://schemas.openxmlformats.org/officeDocument/2006/relationships/font" Target="fonts/font12.fntdata" /><Relationship Id="rId58"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font" Target="fonts/font8.fntdata" /><Relationship Id="rId57"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3.fntdata" /><Relationship Id="rId52" Type="http://schemas.openxmlformats.org/officeDocument/2006/relationships/font" Target="fonts/font11.fntdata" /><Relationship Id="rId60"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font" Target="fonts/font2.fntdata" /><Relationship Id="rId48" Type="http://schemas.openxmlformats.org/officeDocument/2006/relationships/font" Target="fonts/font7.fntdata" /><Relationship Id="rId56" Type="http://schemas.openxmlformats.org/officeDocument/2006/relationships/font" Target="fonts/font15.fntdata" /><Relationship Id="rId8" Type="http://schemas.openxmlformats.org/officeDocument/2006/relationships/slide" Target="slides/slide7.xml" /><Relationship Id="rId51" Type="http://schemas.openxmlformats.org/officeDocument/2006/relationships/font" Target="fonts/font10.fntdata" /><Relationship Id="rId3" Type="http://schemas.openxmlformats.org/officeDocument/2006/relationships/slide" Target="slides/slide2.xml" /></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9:44:03.71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9:44:11.214"/>
    </inkml:context>
    <inkml:brush xml:id="br0">
      <inkml:brushProperty name="width" value="0.35" units="cm"/>
      <inkml:brushProperty name="height" value="0.35" units="cm"/>
      <inkml:brushProperty name="color" value="#FFFFFF"/>
    </inkml:brush>
  </inkml:definitions>
  <inkml:trace contextRef="#ctx0" brushRef="#br0">1098 695 24575,'-459'-10'0,"5"-42"0,288 13 0,150 33 0,16 6 0,0 0 0,0 0 0,0 0 0,0 0 0,0 0 0,0 0 0,-1 0 0,1 0 0,0 0 0,0-1 0,0 1 0,0 0 0,0 0 0,0 0 0,0 0 0,0 0 0,-1 0 0,1 0 0,0 0 0,0 0 0,0-1 0,0 1 0,0 0 0,0 0 0,0 0 0,0 0 0,0 0 0,0 0 0,0 0 0,0-1 0,0 1 0,0 0 0,0 0 0,0 0 0,0 0 0,0 0 0,0 0 0,0-1 0,0 1 0,0 0 0,0 0 0,0 0 0,0 0 0,0 0 0,0 0 0,0 0 0,0-1 0,0 1 0,1 0 0,-1 0 0,0 0 0,0 0 0,6-2 0,-1 0 0,1 0 0,0 0 0,0 1 0,11-1 0,155-18 0,124-15-164,1971-80-4587,-1827 118 3809,-65 2 124,-77 0-45,-161-3 515,225 13 108,-348-14 497,1 0 1,-1 1-1,0 1 1,0 0-1,0 1 1,15 7-1,-28-11-197,0 1 1,1-1-1,-1 1 0,0 0 1,0-1-1,0 1 1,0 0-1,0 0 0,0 0 1,0-1-1,0 1 0,0 0 1,-1 0-1,1 1 0,1 0 1,-2-2-31,0 1 1,0-1 0,0 1-1,0-1 1,0 1-1,-1-1 1,1 0 0,0 1-1,0-1 1,0 1-1,0-1 1,0 1 0,-1-1-1,1 0 1,0 1-1,0-1 1,0 0 0,-1 1-1,1-1 1,0 0 0,-1 1-1,1-1 1,0 0-1,-1 1 1,1-1 0,0 0-1,-1 0 1,1 0-1,-1 1 1,-5 1 121,0 0 0,1 0 0,-1 0 1,0-1-1,0 0 0,-10 1 0,-101 3 831,-129-10 0,-1087-111-2116,851 65 766,17-2 128,-353-29-320,579 82 2525,235 0-1818,-6 0 741,30-7-311,75-20-502,126-20 1,104 2-91,-145 22 1,-1 1 13,274 2 0,697 22 0,-648-3 0,-465 4 0,-1 1 0,1 1 0,-1 3 0,36 11 0,-32-8 0,0-1 0,78 7 0,-78-12 0,79 18 0,-83-15 0,191 58 0,-33-19 0,-176-41 0,1 0 0,-1 2 0,30 16 0,11 4 0,22 9 0,-80-37 0,0 0 0,0 0 0,-1 1 0,1-1 0,0 0 0,-1 0 0,1 1 0,0-1 0,-1 1 0,1-1 0,0 0 0,-1 1 0,1-1 0,-1 1 0,1 0 0,-1-1 0,1 1 0,-1-1 0,1 1 0,-1 0 0,0-1 0,1 1 0,-1 0 0,0-1 0,1 1 0,-1 0 0,0 0 0,0-1 0,0 1 0,0 0 0,0 0 0,0-1 0,0 1 0,0 0 0,0 0 0,0 0 0,0-1 0,-1 2 0,0 0 0,-1 0 0,0 0 0,1-1 0,-1 1 0,0 0 0,0-1 0,0 1 0,-1-1 0,1 0 0,0 0 0,0 0 0,-4 1 0,-16 5 0,1-1 0,-1-1 0,0-1 0,-36 1 0,21-1 0,-1008 52-260,-13-55-142,539-5 326,370 2 76,-170 5 0,288 0 208,-46 12 0,-11 1 114,-27 2-322,-29 3 0,2-19 0,85-2 0,0 1 0,-82 14 0,92-8 0,33-6 0,1 1 0,-1 0 0,1 1 0,0 1 0,-20 7 0,32-10 0,-1-1 0,0 1 0,1 0 0,-1 0 0,1-1 0,-1 1 0,1 0 0,-1 1 0,1-1 0,0 0 0,0 0 0,-1 0 0,1 1 0,0-1 0,0 1 0,0-1 0,0 1 0,1-1 0,-1 1 0,0-1 0,1 1 0,-1 0 0,1-1 0,-1 1 0,1 0 0,0 0 0,0-1 0,0 1 0,0 0 0,0 0 0,0-1 0,0 1 0,1 0 0,-1-1 0,0 1 0,1 0 0,0-1 0,-1 1 0,1 0 0,0-1 0,0 1 0,1 1 0,3 4 0,1 1 0,0-1 0,0 0 0,1 0 0,0-1 0,11 9 0,13 6 0,0-1 0,2-1 0,52 22 0,113 31 0,-64-32-189,2-7 0,1-5-1,214 15 1,420-19-821,-723-24 982,52 0-120,376-5-388,-192-25 2593,-229 23-1784,-25 1-211,-1-1 0,44-16 0,-41 12-80,52-10-1,-32 15 19,-1 2 0,72 4 0,40-3 0,-139 0 0,36-9 0,2-1 0,-18 7 0,0-2 0,-1-1 0,-1-3 0,0-2 0,0-1 0,71-38 0,74-41 0,-122 64 0,-48 23 0,0 0 0,1 1 0,-1 1 0,1 1 0,0 0 0,27-1 0,111 5 0,0 0 0,-45-18 0,-76 10 0,50-3 0,-42 8 0,-18 3 0,0-2 0,0 0 0,0-2 0,40-11 0,-47 9 0,11-5 0,1 2 0,1 0 0,-1 3 0,46-5 0,33 9 0,-69 3 0,0-2 0,-1-1 0,42-9 0,-4 0 0,0 2 0,0 4 0,87 6 0,-113 0 0,-106-2 0,-138 2 0,173 1 0,1 0 0,-1 1 0,1 1 0,-1 1 0,1 1 0,0 0 0,-32 17 0,45-19 0,0 0 0,0 1 0,0 0 0,0 0 0,1 0 0,0 1 0,0-1 0,-7 13 0,-27 56 0,21-36 0,9-18 0,0 1 0,2 0 0,0 0 0,1 0 0,2 1 0,-4 34 0,4 134 0,5-163 0,0-11 0,1 1 0,8 31 0,0-1 0,-9-45 0,-1 0 0,0-1 0,1 1 0,-1 0 0,0 0 0,0-1 0,0 1 0,0 0 0,0 0 0,0-1 0,-1 1 0,1 0 0,0-1 0,-1 1 0,0 0 0,1-1 0,-1 1 0,0-1 0,0 1 0,0-1 0,0 1 0,0-1 0,0 0 0,0 1 0,0-1 0,0 0 0,-1 0 0,1 0 0,-1 0 0,1 0 0,0 0 0,-4 1 0,2-1 0,1-1 0,-1 0 0,0 1 0,1-1 0,-1 0 0,0 0 0,0-1 0,1 1 0,-1 0 0,0-1 0,1 0 0,-1 1 0,1-1 0,-1 0 0,1 0 0,-1-1 0,1 1 0,0-1 0,-5-2 0,-6-9 0,0 0 0,1-1 0,1-1 0,0 0 0,1 0 0,-14-29 0,-17-22 0,29 47 0,-1 1 0,-1 1 0,-1 0 0,-21-18 0,5 4 0,-9-7 0,36 36 0,1 0 0,0 0 0,-1 0 0,1 1 0,-1-1 0,0 1 0,1 0 0,-1 0 0,0 0 0,0 0 0,0 1 0,-4-1 0,-14 3 0,0 0 0,1 2 0,-1 0 0,1 2 0,0 0 0,-34 16 0,53-22 0,1 0 0,0 1 0,0-1 0,0 1 0,0-1 0,0 1 0,0-1 0,0 1 0,0 0 0,0-1 0,0 1 0,0 0 0,0 0 0,0 0 0,-1 1 0,3-2 0,-1 1 0,0-1 0,0 0 0,0 1 0,1-1 0,-1 0 0,0 1 0,0-1 0,1 0 0,-1 1 0,0-1 0,1 0 0,-1 0 0,0 1 0,1-1 0,-1 0 0,0 0 0,1 0 0,-1 1 0,1-1 0,-1 0 0,0 0 0,1 0 0,-1 0 0,1 0 0,-1 0 0,1 0 0,47 4 0,623-4 0,-281-2 0,-376 3 0,0 0 0,0 1 0,21 6 0,8 2 0,-40-10 0,-1 0 0,0 1 0,1-1 0,-1-1 0,1 1 0,-1 0 0,0-1 0,0 1 0,1-1 0,1 0 0,-3 1 0,-1-1 0,0 1 0,1 0 0,-1 0 0,0 0 0,0 0 0,1-1 0,-1 1 0,0 0 0,0 0 0,1 0 0,-1-1 0,0 1 0,0 0 0,0-1 0,1 1 0,-1 0 0,0 0 0,0-1 0,0 1 0,0 0 0,0-1 0,0 1 0,1 0 0,-1-1 0,0 1 0,0 0 0,0-1 0,-12-12 0,-1 5 0,0 1 0,-1 0 0,0 1 0,-22-7 0,-2-1 0,-185-63-286,-3 9 0,-3 9 0,-2 11-1,-2 11 1,-319-12 0,392 48 381,131 3-389,1 1 1,-1 1-1,-34 10 1,3 6-5102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image" Target="../media/image16.jpe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customXml" Target="../ink/ink1.xml" /><Relationship Id="rId2" Type="http://schemas.openxmlformats.org/officeDocument/2006/relationships/image" Target="../media/image2.png" /><Relationship Id="rId1" Type="http://schemas.openxmlformats.org/officeDocument/2006/relationships/slideLayout" Target="../slideLayouts/slideLayout7.xml" /><Relationship Id="rId6" Type="http://schemas.openxmlformats.org/officeDocument/2006/relationships/image" Target="../media/image4.png" /><Relationship Id="rId5" Type="http://schemas.openxmlformats.org/officeDocument/2006/relationships/customXml" Target="../ink/ink2.xml" /><Relationship Id="rId4" Type="http://schemas.openxmlformats.org/officeDocument/2006/relationships/image" Target="../media/image3.png" /></Relationships>
</file>

<file path=ppt/slides/_rels/slide30.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2" Type="http://schemas.openxmlformats.org/officeDocument/2006/relationships/image" Target="../media/image33.jpeg" /><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488002" y="922868"/>
            <a:ext cx="17311996" cy="3062605"/>
          </a:xfrm>
          <a:prstGeom prst="rect">
            <a:avLst/>
          </a:prstGeom>
        </p:spPr>
        <p:txBody>
          <a:bodyPr lIns="0" tIns="0" rIns="0" bIns="0" rtlCol="0" anchor="t">
            <a:spAutoFit/>
          </a:bodyPr>
          <a:lstStyle/>
          <a:p>
            <a:pPr algn="ctr">
              <a:lnSpc>
                <a:spcPts val="8119"/>
              </a:lnSpc>
            </a:pPr>
            <a:r>
              <a:rPr lang="en-US" sz="5799">
                <a:solidFill>
                  <a:srgbClr val="000000"/>
                </a:solidFill>
                <a:latin typeface="Open Sans Extra Bold"/>
              </a:rPr>
              <a:t>PREVENTION AND DETECTION OF FAKE CHEQUE SCAMS USING BLOCK CHAIN </a:t>
            </a:r>
          </a:p>
          <a:p>
            <a:pPr algn="ctr">
              <a:lnSpc>
                <a:spcPts val="8119"/>
              </a:lnSpc>
            </a:pPr>
            <a:r>
              <a:rPr lang="en-US" sz="5799" b="1">
                <a:solidFill>
                  <a:srgbClr val="000000"/>
                </a:solidFill>
                <a:latin typeface="Open Sans ExtraBold" panose="020B0606030504020204" pitchFamily="34" charset="0"/>
                <a:ea typeface="Open Sans ExtraBold" panose="020B0606030504020204" pitchFamily="34" charset="0"/>
                <a:cs typeface="Open Sans ExtraBold" panose="020B0606030504020204" pitchFamily="34" charset="0"/>
              </a:rPr>
              <a:t>BATCH A13</a:t>
            </a:r>
          </a:p>
        </p:txBody>
      </p:sp>
      <p:sp>
        <p:nvSpPr>
          <p:cNvPr id="6" name="TextBox 6"/>
          <p:cNvSpPr txBox="1"/>
          <p:nvPr/>
        </p:nvSpPr>
        <p:spPr>
          <a:xfrm>
            <a:off x="1028700" y="7593144"/>
            <a:ext cx="14905812"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GUIDE  NAME: Mrs.S.T.SANTHANALAKSHMI</a:t>
            </a:r>
          </a:p>
        </p:txBody>
      </p:sp>
      <p:sp>
        <p:nvSpPr>
          <p:cNvPr id="9" name="TextBox 8">
            <a:extLst>
              <a:ext uri="{FF2B5EF4-FFF2-40B4-BE49-F238E27FC236}">
                <a16:creationId xmlns:a16="http://schemas.microsoft.com/office/drawing/2014/main" id="{CEF817F7-7A07-3040-A918-5E1BC407C10E}"/>
              </a:ext>
            </a:extLst>
          </p:cNvPr>
          <p:cNvSpPr txBox="1"/>
          <p:nvPr/>
        </p:nvSpPr>
        <p:spPr>
          <a:xfrm>
            <a:off x="8226001" y="4231574"/>
            <a:ext cx="1828800" cy="1828800"/>
          </a:xfrm>
          <a:prstGeom prst="rect">
            <a:avLst/>
          </a:prstGeom>
          <a:noFill/>
        </p:spPr>
        <p:txBody>
          <a:bodyPr wrap="square" rtlCol="0">
            <a:spAutoFit/>
          </a:bodyPr>
          <a:lstStyle/>
          <a:p>
            <a:pPr algn="l"/>
            <a:endParaRPr lang="en-US"/>
          </a:p>
        </p:txBody>
      </p:sp>
      <p:sp>
        <p:nvSpPr>
          <p:cNvPr id="11" name="TextBox 5">
            <a:extLst>
              <a:ext uri="{FF2B5EF4-FFF2-40B4-BE49-F238E27FC236}">
                <a16:creationId xmlns:a16="http://schemas.microsoft.com/office/drawing/2014/main" id="{28A91D8F-7A99-4A41-A701-77B89FBE04A5}"/>
              </a:ext>
            </a:extLst>
          </p:cNvPr>
          <p:cNvSpPr txBox="1"/>
          <p:nvPr/>
        </p:nvSpPr>
        <p:spPr>
          <a:xfrm>
            <a:off x="-4606187" y="3627552"/>
            <a:ext cx="18231829" cy="4598438"/>
          </a:xfrm>
          <a:prstGeom prst="rect">
            <a:avLst/>
          </a:prstGeom>
        </p:spPr>
        <p:txBody>
          <a:bodyPr wrap="square" lIns="0" tIns="0" rIns="0" bIns="0" rtlCol="0" anchor="t">
            <a:spAutoFit/>
          </a:bodyPr>
          <a:lstStyle/>
          <a:p>
            <a:pPr algn="ctr">
              <a:lnSpc>
                <a:spcPts val="7279"/>
              </a:lnSpc>
            </a:pPr>
            <a:endParaRPr lang="en-US" sz="5199">
              <a:solidFill>
                <a:srgbClr val="000000"/>
              </a:solidFill>
              <a:latin typeface="Open Sans Bold"/>
            </a:endParaRPr>
          </a:p>
          <a:p>
            <a:pPr algn="ctr">
              <a:lnSpc>
                <a:spcPts val="7279"/>
              </a:lnSpc>
            </a:pPr>
            <a:r>
              <a:rPr lang="en-US" sz="5199">
                <a:solidFill>
                  <a:srgbClr val="000000"/>
                </a:solidFill>
                <a:latin typeface="Arimo Bold"/>
              </a:rPr>
              <a:t>                                  SRIMANJARI P        [211418104262]</a:t>
            </a:r>
          </a:p>
          <a:p>
            <a:pPr algn="ctr">
              <a:lnSpc>
                <a:spcPts val="7279"/>
              </a:lnSpc>
            </a:pPr>
            <a:r>
              <a:rPr lang="en-US" sz="5199">
                <a:solidFill>
                  <a:srgbClr val="000000"/>
                </a:solidFill>
                <a:latin typeface="Arimo Bold"/>
              </a:rPr>
              <a:t>                                   SUBRINI  K B           [211418104270]</a:t>
            </a:r>
          </a:p>
          <a:p>
            <a:pPr algn="ctr">
              <a:lnSpc>
                <a:spcPts val="7279"/>
              </a:lnSpc>
            </a:pPr>
            <a:r>
              <a:rPr lang="en-US" sz="5199">
                <a:solidFill>
                  <a:srgbClr val="000000"/>
                </a:solidFill>
                <a:latin typeface="Arimo Bold"/>
              </a:rPr>
              <a:t>                                   SWETHA  A R          [211418104283]</a:t>
            </a:r>
          </a:p>
          <a:p>
            <a:pPr algn="ctr">
              <a:lnSpc>
                <a:spcPts val="7279"/>
              </a:lnSpc>
            </a:pPr>
            <a:endParaRPr lang="en-US" sz="5199">
              <a:solidFill>
                <a:srgbClr val="000000"/>
              </a:solidFill>
              <a:latin typeface="Arimo Bold"/>
            </a:endParaRPr>
          </a:p>
        </p:txBody>
      </p:sp>
      <p:sp>
        <p:nvSpPr>
          <p:cNvPr id="12" name="TextBox 11">
            <a:extLst>
              <a:ext uri="{FF2B5EF4-FFF2-40B4-BE49-F238E27FC236}">
                <a16:creationId xmlns:a16="http://schemas.microsoft.com/office/drawing/2014/main" id="{5FD110B8-CEFC-F64B-A5FB-98A7030DF52F}"/>
              </a:ext>
            </a:extLst>
          </p:cNvPr>
          <p:cNvSpPr txBox="1"/>
          <p:nvPr/>
        </p:nvSpPr>
        <p:spPr>
          <a:xfrm>
            <a:off x="1463037" y="3646859"/>
            <a:ext cx="5662158" cy="923330"/>
          </a:xfrm>
          <a:prstGeom prst="rect">
            <a:avLst/>
          </a:prstGeom>
          <a:noFill/>
        </p:spPr>
        <p:txBody>
          <a:bodyPr wrap="square" rtlCol="0">
            <a:spAutoFit/>
          </a:bodyPr>
          <a:lstStyle/>
          <a:p>
            <a:pPr algn="l"/>
            <a:r>
              <a:rPr lang="en-US" sz="5400" b="1"/>
              <a:t>TEAM MEMBERS :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6" name="TextBox 5">
            <a:extLst>
              <a:ext uri="{FF2B5EF4-FFF2-40B4-BE49-F238E27FC236}">
                <a16:creationId xmlns:a16="http://schemas.microsoft.com/office/drawing/2014/main" id="{1460B911-7A5F-9DB7-C314-CD5B2B12E25B}"/>
              </a:ext>
            </a:extLst>
          </p:cNvPr>
          <p:cNvSpPr txBox="1"/>
          <p:nvPr/>
        </p:nvSpPr>
        <p:spPr>
          <a:xfrm>
            <a:off x="1343710" y="1232511"/>
            <a:ext cx="6942028" cy="1446550"/>
          </a:xfrm>
          <a:prstGeom prst="rect">
            <a:avLst/>
          </a:prstGeom>
          <a:noFill/>
        </p:spPr>
        <p:txBody>
          <a:bodyPr wrap="square" rtlCol="0">
            <a:spAutoFit/>
          </a:bodyPr>
          <a:lstStyle/>
          <a:p>
            <a:r>
              <a:rPr lang="en-US" sz="4400" b="1">
                <a:effectLst/>
                <a:latin typeface="Open Sans ExtraBold" panose="020B0606030504020204" pitchFamily="34" charset="0"/>
                <a:ea typeface="Open Sans ExtraBold" panose="020B0606030504020204" pitchFamily="34" charset="0"/>
                <a:cs typeface="Open Sans ExtraBold" panose="020B0606030504020204" pitchFamily="34" charset="0"/>
              </a:rPr>
              <a:t>DATAFLOW DIAGRAM</a:t>
            </a:r>
            <a:endParaRPr lang="en-GB" sz="4400">
              <a:effectLst/>
              <a:latin typeface="Open Sans ExtraBold" panose="020B0606030504020204" pitchFamily="34" charset="0"/>
              <a:ea typeface="Open Sans ExtraBold" panose="020B0606030504020204" pitchFamily="34" charset="0"/>
              <a:cs typeface="Open Sans ExtraBold" panose="020B0606030504020204" pitchFamily="34" charset="0"/>
            </a:endParaRPr>
          </a:p>
          <a:p>
            <a:pPr algn="l"/>
            <a:endParaRPr lang="en-US" sz="4400" b="1">
              <a:latin typeface="Open Sans ExtraBold" panose="020B0606030504020204" pitchFamily="34" charset="0"/>
              <a:ea typeface="Open Sans ExtraBold" panose="020B0606030504020204" pitchFamily="34" charset="0"/>
              <a:cs typeface="Open Sans ExtraBold" panose="020B0606030504020204" pitchFamily="34" charset="0"/>
            </a:endParaRPr>
          </a:p>
        </p:txBody>
      </p:sp>
      <p:pic>
        <p:nvPicPr>
          <p:cNvPr id="16" name="Picture 15">
            <a:extLst>
              <a:ext uri="{FF2B5EF4-FFF2-40B4-BE49-F238E27FC236}">
                <a16:creationId xmlns:a16="http://schemas.microsoft.com/office/drawing/2014/main" id="{6CABA53F-EF72-8B72-38EE-61C28287DE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9676" y="3132207"/>
            <a:ext cx="12685006" cy="733951"/>
          </a:xfrm>
          <a:prstGeom prst="rect">
            <a:avLst/>
          </a:prstGeom>
          <a:noFill/>
          <a:ln>
            <a:noFill/>
          </a:ln>
        </p:spPr>
      </p:pic>
      <p:sp>
        <p:nvSpPr>
          <p:cNvPr id="17" name="TextBox 16">
            <a:extLst>
              <a:ext uri="{FF2B5EF4-FFF2-40B4-BE49-F238E27FC236}">
                <a16:creationId xmlns:a16="http://schemas.microsoft.com/office/drawing/2014/main" id="{698F37F9-E9F0-516A-7428-4D1B5A7FAF3B}"/>
              </a:ext>
            </a:extLst>
          </p:cNvPr>
          <p:cNvSpPr txBox="1"/>
          <p:nvPr/>
        </p:nvSpPr>
        <p:spPr>
          <a:xfrm>
            <a:off x="1640594" y="2100733"/>
            <a:ext cx="6006396" cy="984885"/>
          </a:xfrm>
          <a:prstGeom prst="rect">
            <a:avLst/>
          </a:prstGeom>
          <a:noFill/>
        </p:spPr>
        <p:txBody>
          <a:bodyPr wrap="square" rtlCol="0">
            <a:spAutoFit/>
          </a:bodyPr>
          <a:lstStyle/>
          <a:p>
            <a:r>
              <a:rPr lang="en-US" sz="4000" b="1">
                <a:effectLst/>
                <a:latin typeface="Times New Roman" panose="02020603050405020304" pitchFamily="18" charset="0"/>
                <a:ea typeface="Calibri" panose="020F0502020204030204" pitchFamily="34" charset="0"/>
                <a:cs typeface="Times New Roman" panose="02020603050405020304" pitchFamily="18" charset="0"/>
              </a:rPr>
              <a:t>LEVEL</a:t>
            </a:r>
            <a:r>
              <a:rPr lang="en-US" sz="400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a:effectLst/>
                <a:latin typeface="Times New Roman" panose="02020603050405020304" pitchFamily="18" charset="0"/>
                <a:ea typeface="Calibri" panose="020F0502020204030204" pitchFamily="34" charset="0"/>
                <a:cs typeface="Times New Roman" panose="02020603050405020304" pitchFamily="18" charset="0"/>
              </a:rPr>
              <a:t>0:</a:t>
            </a:r>
            <a:endParaRPr lang="en-GB" sz="4000" b="1">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a:p>
        </p:txBody>
      </p:sp>
      <p:sp>
        <p:nvSpPr>
          <p:cNvPr id="19" name="TextBox 18">
            <a:extLst>
              <a:ext uri="{FF2B5EF4-FFF2-40B4-BE49-F238E27FC236}">
                <a16:creationId xmlns:a16="http://schemas.microsoft.com/office/drawing/2014/main" id="{1887060D-1513-E37D-63C3-BA0860956599}"/>
              </a:ext>
            </a:extLst>
          </p:cNvPr>
          <p:cNvSpPr txBox="1"/>
          <p:nvPr/>
        </p:nvSpPr>
        <p:spPr>
          <a:xfrm>
            <a:off x="1640594" y="3953840"/>
            <a:ext cx="5530123" cy="984885"/>
          </a:xfrm>
          <a:prstGeom prst="rect">
            <a:avLst/>
          </a:prstGeom>
          <a:noFill/>
        </p:spPr>
        <p:txBody>
          <a:bodyPr wrap="square" rtlCol="0">
            <a:spAutoFit/>
          </a:bodyPr>
          <a:lstStyle/>
          <a:p>
            <a:r>
              <a:rPr lang="en-US" sz="4000" b="1">
                <a:effectLst/>
                <a:latin typeface="Times New Roman" panose="02020603050405020304" pitchFamily="18" charset="0"/>
                <a:ea typeface="Calibri" panose="020F0502020204030204" pitchFamily="34" charset="0"/>
                <a:cs typeface="Times New Roman" panose="02020603050405020304" pitchFamily="18" charset="0"/>
              </a:rPr>
              <a:t>LEVEL</a:t>
            </a:r>
            <a:r>
              <a:rPr lang="en-US" sz="400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a:latin typeface="Times New Roman" panose="02020603050405020304" pitchFamily="18" charset="0"/>
                <a:ea typeface="Calibri" panose="020F0502020204030204" pitchFamily="34" charset="0"/>
                <a:cs typeface="Times New Roman" panose="02020603050405020304" pitchFamily="18" charset="0"/>
              </a:rPr>
              <a:t>1</a:t>
            </a:r>
            <a:r>
              <a:rPr lang="en-US" sz="4000" b="1">
                <a:effectLst/>
                <a:latin typeface="Times New Roman" panose="02020603050405020304" pitchFamily="18" charset="0"/>
                <a:ea typeface="Calibri" panose="020F0502020204030204" pitchFamily="34" charset="0"/>
                <a:cs typeface="Times New Roman" panose="02020603050405020304" pitchFamily="18" charset="0"/>
              </a:rPr>
              <a:t>:</a:t>
            </a:r>
            <a:endParaRPr lang="en-GB" sz="4000" b="1">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a:p>
        </p:txBody>
      </p:sp>
      <p:pic>
        <p:nvPicPr>
          <p:cNvPr id="22" name="Picture 21">
            <a:extLst>
              <a:ext uri="{FF2B5EF4-FFF2-40B4-BE49-F238E27FC236}">
                <a16:creationId xmlns:a16="http://schemas.microsoft.com/office/drawing/2014/main" id="{0D92C3B2-DB8A-916F-7E7F-4979E041EF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6153" y="4877558"/>
            <a:ext cx="13203741" cy="3867000"/>
          </a:xfrm>
          <a:prstGeom prst="rect">
            <a:avLst/>
          </a:prstGeom>
          <a:noFill/>
          <a:ln>
            <a:noFill/>
          </a:ln>
        </p:spPr>
      </p:pic>
    </p:spTree>
    <p:extLst>
      <p:ext uri="{BB962C8B-B14F-4D97-AF65-F5344CB8AC3E}">
        <p14:creationId xmlns:p14="http://schemas.microsoft.com/office/powerpoint/2010/main" val="1053117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3">
            <a:extLst>
              <a:ext uri="{FF2B5EF4-FFF2-40B4-BE49-F238E27FC236}">
                <a16:creationId xmlns:a16="http://schemas.microsoft.com/office/drawing/2014/main" id="{F949B3E3-9493-4F2F-8B6C-E860B6EFE3DC}"/>
              </a:ext>
            </a:extLst>
          </p:cNvPr>
          <p:cNvSpPr txBox="1"/>
          <p:nvPr/>
        </p:nvSpPr>
        <p:spPr>
          <a:xfrm>
            <a:off x="1586615" y="1478658"/>
            <a:ext cx="4405026" cy="707886"/>
          </a:xfrm>
          <a:prstGeom prst="rect">
            <a:avLst/>
          </a:prstGeom>
          <a:noFill/>
        </p:spPr>
        <p:txBody>
          <a:bodyPr wrap="square" rtlCol="0">
            <a:spAutoFit/>
          </a:bodyPr>
          <a:lstStyle/>
          <a:p>
            <a:r>
              <a:rPr lang="en-US" sz="4000" b="1">
                <a:effectLst/>
                <a:latin typeface="Open Sans ExtraBold" panose="020B0606030504020204" pitchFamily="34" charset="0"/>
                <a:ea typeface="Open Sans ExtraBold" panose="020B0606030504020204" pitchFamily="34" charset="0"/>
                <a:cs typeface="Open Sans ExtraBold" panose="020B0606030504020204" pitchFamily="34" charset="0"/>
              </a:rPr>
              <a:t>LEVEL  2:</a:t>
            </a:r>
            <a:endParaRPr lang="en-GB" sz="4000">
              <a:effectLst/>
              <a:latin typeface="Open Sans ExtraBold" panose="020B0606030504020204" pitchFamily="34" charset="0"/>
              <a:ea typeface="Open Sans ExtraBold" panose="020B0606030504020204" pitchFamily="34" charset="0"/>
              <a:cs typeface="Open Sans ExtraBold" panose="020B0606030504020204" pitchFamily="34" charset="0"/>
            </a:endParaRPr>
          </a:p>
        </p:txBody>
      </p:sp>
      <p:pic>
        <p:nvPicPr>
          <p:cNvPr id="7" name="Picture 6">
            <a:extLst>
              <a:ext uri="{FF2B5EF4-FFF2-40B4-BE49-F238E27FC236}">
                <a16:creationId xmlns:a16="http://schemas.microsoft.com/office/drawing/2014/main" id="{38D3EE4A-D491-D246-5D3F-92C9DFBFAB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1015" y="2950838"/>
            <a:ext cx="12577049" cy="5387105"/>
          </a:xfrm>
          <a:prstGeom prst="rect">
            <a:avLst/>
          </a:prstGeom>
          <a:noFill/>
          <a:ln>
            <a:noFill/>
          </a:ln>
        </p:spPr>
      </p:pic>
    </p:spTree>
    <p:extLst>
      <p:ext uri="{BB962C8B-B14F-4D97-AF65-F5344CB8AC3E}">
        <p14:creationId xmlns:p14="http://schemas.microsoft.com/office/powerpoint/2010/main" val="1749879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p:cNvPicPr>
            <a:picLocks noChangeAspect="1"/>
          </p:cNvPicPr>
          <p:nvPr/>
        </p:nvPicPr>
        <p:blipFill>
          <a:blip r:embed="rId2"/>
          <a:srcRect t="10095" b="84034"/>
          <a:stretch>
            <a:fillRect/>
          </a:stretch>
        </p:blipFill>
        <p:spPr>
          <a:xfrm>
            <a:off x="1835277" y="6532026"/>
            <a:ext cx="15424023" cy="1961850"/>
          </a:xfrm>
          <a:prstGeom prst="rect">
            <a:avLst/>
          </a:prstGeom>
        </p:spPr>
      </p:pic>
      <p:sp>
        <p:nvSpPr>
          <p:cNvPr id="5" name="TextBox 5"/>
          <p:cNvSpPr txBox="1"/>
          <p:nvPr/>
        </p:nvSpPr>
        <p:spPr>
          <a:xfrm>
            <a:off x="1308207" y="3691789"/>
            <a:ext cx="15599613" cy="3036409"/>
          </a:xfrm>
          <a:prstGeom prst="rect">
            <a:avLst/>
          </a:prstGeom>
        </p:spPr>
        <p:txBody>
          <a:bodyPr lIns="0" tIns="0" rIns="0" bIns="0" rtlCol="0" anchor="t">
            <a:spAutoFit/>
          </a:bodyPr>
          <a:lstStyle/>
          <a:p>
            <a:pPr algn="just">
              <a:lnSpc>
                <a:spcPts val="4759"/>
              </a:lnSpc>
            </a:pPr>
            <a:r>
              <a:rPr lang="en-US" sz="3399">
                <a:latin typeface="Open Sans Light"/>
              </a:rPr>
              <a:t>The register module provides a conceptual framework for entering data on those charity in a way that: eases data entry &amp; accuracy by matching the charity entry to the data source (usually paper files created at point of care), ties easily back to individual charity records to connect registers to charity data, and collects data elements to enable better supervision of donation programs.</a:t>
            </a:r>
          </a:p>
        </p:txBody>
      </p:sp>
      <p:sp>
        <p:nvSpPr>
          <p:cNvPr id="6" name="TextBox 6"/>
          <p:cNvSpPr txBox="1"/>
          <p:nvPr/>
        </p:nvSpPr>
        <p:spPr>
          <a:xfrm>
            <a:off x="-1147978" y="2498164"/>
            <a:ext cx="9505705" cy="563880"/>
          </a:xfrm>
          <a:prstGeom prst="rect">
            <a:avLst/>
          </a:prstGeom>
        </p:spPr>
        <p:txBody>
          <a:bodyPr lIns="0" tIns="0" rIns="0" bIns="0" rtlCol="0" anchor="t">
            <a:spAutoFit/>
          </a:bodyPr>
          <a:lstStyle/>
          <a:p>
            <a:pPr algn="ctr">
              <a:lnSpc>
                <a:spcPts val="4620"/>
              </a:lnSpc>
            </a:pPr>
            <a:r>
              <a:rPr lang="en-US" sz="3300">
                <a:solidFill>
                  <a:srgbClr val="000000"/>
                </a:solidFill>
                <a:latin typeface="Open Sans Bold"/>
              </a:rPr>
              <a:t>1.	CHARITY REGISTER:</a:t>
            </a:r>
          </a:p>
        </p:txBody>
      </p:sp>
      <p:sp>
        <p:nvSpPr>
          <p:cNvPr id="7" name="TextBox 7"/>
          <p:cNvSpPr txBox="1"/>
          <p:nvPr/>
        </p:nvSpPr>
        <p:spPr>
          <a:xfrm>
            <a:off x="-1147978" y="968430"/>
            <a:ext cx="9505705" cy="1078230"/>
          </a:xfrm>
          <a:prstGeom prst="rect">
            <a:avLst/>
          </a:prstGeom>
        </p:spPr>
        <p:txBody>
          <a:bodyPr lIns="0" tIns="0" rIns="0" bIns="0" rtlCol="0" anchor="t">
            <a:spAutoFit/>
          </a:bodyPr>
          <a:lstStyle/>
          <a:p>
            <a:pPr algn="ctr">
              <a:lnSpc>
                <a:spcPts val="8819"/>
              </a:lnSpc>
            </a:pPr>
            <a:r>
              <a:rPr lang="en-US" sz="6300">
                <a:solidFill>
                  <a:srgbClr val="000000"/>
                </a:solidFill>
                <a:latin typeface="Open Sans Extra Bold"/>
              </a:rPr>
              <a:t>MODULES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p:cNvPicPr>
            <a:picLocks noChangeAspect="1"/>
          </p:cNvPicPr>
          <p:nvPr/>
        </p:nvPicPr>
        <p:blipFill>
          <a:blip r:embed="rId2"/>
          <a:srcRect t="21678" b="73112"/>
          <a:stretch>
            <a:fillRect/>
          </a:stretch>
        </p:blipFill>
        <p:spPr>
          <a:xfrm>
            <a:off x="2240938" y="6389174"/>
            <a:ext cx="12574994" cy="1419214"/>
          </a:xfrm>
          <a:prstGeom prst="rect">
            <a:avLst/>
          </a:prstGeom>
        </p:spPr>
      </p:pic>
      <p:sp>
        <p:nvSpPr>
          <p:cNvPr id="5" name="TextBox 5"/>
          <p:cNvSpPr txBox="1"/>
          <p:nvPr/>
        </p:nvSpPr>
        <p:spPr>
          <a:xfrm>
            <a:off x="1519342" y="2538049"/>
            <a:ext cx="15249316" cy="4050030"/>
          </a:xfrm>
          <a:prstGeom prst="rect">
            <a:avLst/>
          </a:prstGeom>
        </p:spPr>
        <p:txBody>
          <a:bodyPr lIns="0" tIns="0" rIns="0" bIns="0" rtlCol="0" anchor="t">
            <a:spAutoFit/>
          </a:bodyPr>
          <a:lstStyle/>
          <a:p>
            <a:pPr algn="just">
              <a:lnSpc>
                <a:spcPts val="4619"/>
              </a:lnSpc>
            </a:pPr>
            <a:r>
              <a:rPr lang="en-US" sz="3299">
                <a:solidFill>
                  <a:srgbClr val="000000"/>
                </a:solidFill>
                <a:latin typeface="Open Sans"/>
              </a:rPr>
              <a:t>Add a subheadingIn this module in our project, here symbolizes a unit of work performed within a database management system (or similar system) against a database, and treated in a coherent and reliable way independent of other transactions. A transaction generally represents any change in database user will transfer the amount to provider.</a:t>
            </a:r>
          </a:p>
          <a:p>
            <a:pPr algn="just">
              <a:lnSpc>
                <a:spcPts val="4619"/>
              </a:lnSpc>
            </a:pPr>
            <a:endParaRPr lang="en-US" sz="3299">
              <a:solidFill>
                <a:srgbClr val="000000"/>
              </a:solidFill>
              <a:latin typeface="Open Sans"/>
            </a:endParaRPr>
          </a:p>
          <a:p>
            <a:pPr algn="just">
              <a:lnSpc>
                <a:spcPts val="4619"/>
              </a:lnSpc>
            </a:pPr>
            <a:endParaRPr lang="en-US" sz="3299">
              <a:solidFill>
                <a:srgbClr val="000000"/>
              </a:solidFill>
              <a:latin typeface="Open Sans"/>
            </a:endParaRPr>
          </a:p>
          <a:p>
            <a:pPr algn="just">
              <a:lnSpc>
                <a:spcPts val="4619"/>
              </a:lnSpc>
            </a:pPr>
            <a:endParaRPr lang="en-US" sz="3299">
              <a:solidFill>
                <a:srgbClr val="000000"/>
              </a:solidFill>
              <a:latin typeface="Open Sans"/>
            </a:endParaRPr>
          </a:p>
          <a:p>
            <a:pPr algn="just">
              <a:lnSpc>
                <a:spcPts val="4619"/>
              </a:lnSpc>
            </a:pPr>
            <a:endParaRPr lang="en-US" sz="3299">
              <a:solidFill>
                <a:srgbClr val="000000"/>
              </a:solidFill>
              <a:latin typeface="Open Sans"/>
            </a:endParaRPr>
          </a:p>
        </p:txBody>
      </p:sp>
      <p:sp>
        <p:nvSpPr>
          <p:cNvPr id="6" name="TextBox 6"/>
          <p:cNvSpPr txBox="1"/>
          <p:nvPr/>
        </p:nvSpPr>
        <p:spPr>
          <a:xfrm>
            <a:off x="-951039" y="1681116"/>
            <a:ext cx="9062686" cy="1780540"/>
          </a:xfrm>
          <a:prstGeom prst="rect">
            <a:avLst/>
          </a:prstGeom>
        </p:spPr>
        <p:txBody>
          <a:bodyPr lIns="0" tIns="0" rIns="0" bIns="0" rtlCol="0" anchor="t">
            <a:spAutoFit/>
          </a:bodyPr>
          <a:lstStyle/>
          <a:p>
            <a:pPr algn="ctr">
              <a:lnSpc>
                <a:spcPts val="4759"/>
              </a:lnSpc>
            </a:pPr>
            <a:r>
              <a:rPr lang="en-US" sz="3399">
                <a:solidFill>
                  <a:srgbClr val="000000"/>
                </a:solidFill>
                <a:latin typeface="Open Sans Bold"/>
              </a:rPr>
              <a:t>2.	CHARITY LOGIN: </a:t>
            </a:r>
          </a:p>
          <a:p>
            <a:pPr algn="ctr">
              <a:lnSpc>
                <a:spcPts val="4759"/>
              </a:lnSpc>
            </a:pPr>
            <a:endParaRPr lang="en-US" sz="3399">
              <a:solidFill>
                <a:srgbClr val="000000"/>
              </a:solidFill>
              <a:latin typeface="Open Sans Bold"/>
            </a:endParaRPr>
          </a:p>
          <a:p>
            <a:pPr algn="ctr">
              <a:lnSpc>
                <a:spcPts val="4759"/>
              </a:lnSpc>
            </a:pPr>
            <a:endParaRPr lang="en-US" sz="3399">
              <a:solidFill>
                <a:srgbClr val="000000"/>
              </a:solidFill>
              <a:latin typeface="Open Sans Bold"/>
            </a:endParaRPr>
          </a:p>
          <a:p>
            <a:pPr algn="ctr">
              <a:lnSpc>
                <a:spcPts val="4759"/>
              </a:lnSpc>
            </a:pPr>
            <a:r>
              <a:rPr lang="en-US" sz="3399">
                <a:solidFill>
                  <a:srgbClr val="000000"/>
                </a:solidFill>
                <a:latin typeface="Arimo Bold"/>
              </a:rPr>
              <a:t>            </a:t>
            </a:r>
          </a:p>
          <a:p>
            <a:pPr algn="ctr">
              <a:lnSpc>
                <a:spcPts val="4759"/>
              </a:lnSpc>
            </a:pPr>
            <a:endParaRPr lang="en-US" sz="3399">
              <a:solidFill>
                <a:srgbClr val="000000"/>
              </a:solidFill>
              <a:latin typeface="Arimo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p:cNvPicPr>
            <a:picLocks noChangeAspect="1"/>
          </p:cNvPicPr>
          <p:nvPr/>
        </p:nvPicPr>
        <p:blipFill>
          <a:blip r:embed="rId2"/>
          <a:srcRect t="31226" b="61146"/>
          <a:stretch>
            <a:fillRect/>
          </a:stretch>
        </p:blipFill>
        <p:spPr>
          <a:xfrm>
            <a:off x="2523389" y="2871803"/>
            <a:ext cx="11487614" cy="1898348"/>
          </a:xfrm>
          <a:prstGeom prst="rect">
            <a:avLst/>
          </a:prstGeom>
        </p:spPr>
      </p:pic>
      <p:pic>
        <p:nvPicPr>
          <p:cNvPr id="5" name="Picture 5"/>
          <p:cNvPicPr>
            <a:picLocks noChangeAspect="1"/>
          </p:cNvPicPr>
          <p:nvPr/>
        </p:nvPicPr>
        <p:blipFill>
          <a:blip r:embed="rId2"/>
          <a:srcRect t="42546" b="49448"/>
          <a:stretch>
            <a:fillRect/>
          </a:stretch>
        </p:blipFill>
        <p:spPr>
          <a:xfrm>
            <a:off x="2523389" y="7348019"/>
            <a:ext cx="11013795" cy="1910281"/>
          </a:xfrm>
          <a:prstGeom prst="rect">
            <a:avLst/>
          </a:prstGeom>
        </p:spPr>
      </p:pic>
      <p:sp>
        <p:nvSpPr>
          <p:cNvPr id="6" name="TextBox 6"/>
          <p:cNvSpPr txBox="1"/>
          <p:nvPr/>
        </p:nvSpPr>
        <p:spPr>
          <a:xfrm>
            <a:off x="1466570" y="619475"/>
            <a:ext cx="15210913" cy="2647950"/>
          </a:xfrm>
          <a:prstGeom prst="rect">
            <a:avLst/>
          </a:prstGeom>
        </p:spPr>
        <p:txBody>
          <a:bodyPr lIns="0" tIns="0" rIns="0" bIns="0" rtlCol="0" anchor="t">
            <a:spAutoFit/>
          </a:bodyPr>
          <a:lstStyle/>
          <a:p>
            <a:pPr algn="just">
              <a:lnSpc>
                <a:spcPts val="4200"/>
              </a:lnSpc>
            </a:pPr>
            <a:r>
              <a:rPr lang="en-US" sz="3000">
                <a:solidFill>
                  <a:srgbClr val="000000"/>
                </a:solidFill>
                <a:latin typeface="Open Sans"/>
              </a:rPr>
              <a:t>   </a:t>
            </a:r>
          </a:p>
          <a:p>
            <a:pPr algn="just">
              <a:lnSpc>
                <a:spcPts val="4200"/>
              </a:lnSpc>
            </a:pPr>
            <a:endParaRPr lang="en-US" sz="3000">
              <a:solidFill>
                <a:srgbClr val="000000"/>
              </a:solidFill>
              <a:latin typeface="Open Sans"/>
            </a:endParaRPr>
          </a:p>
          <a:p>
            <a:pPr algn="just">
              <a:lnSpc>
                <a:spcPts val="4200"/>
              </a:lnSpc>
            </a:pPr>
            <a:r>
              <a:rPr lang="en-US" sz="3000">
                <a:solidFill>
                  <a:srgbClr val="000000"/>
                </a:solidFill>
                <a:latin typeface="Open Sans"/>
              </a:rPr>
              <a:t>  In this module is used to help to the user to Request for donation with the land longitude and the user will update the report along with their opinion and the  will be stored the database.</a:t>
            </a:r>
          </a:p>
          <a:p>
            <a:pPr algn="just">
              <a:lnSpc>
                <a:spcPts val="4200"/>
              </a:lnSpc>
            </a:pPr>
            <a:endParaRPr lang="en-US" sz="3000">
              <a:solidFill>
                <a:srgbClr val="000000"/>
              </a:solidFill>
              <a:latin typeface="Open Sans"/>
            </a:endParaRPr>
          </a:p>
          <a:p>
            <a:pPr algn="just">
              <a:lnSpc>
                <a:spcPts val="4200"/>
              </a:lnSpc>
            </a:pPr>
            <a:r>
              <a:rPr lang="en-US" sz="3000">
                <a:solidFill>
                  <a:srgbClr val="000000"/>
                </a:solidFill>
                <a:latin typeface="Open Sans"/>
              </a:rPr>
              <a:t>   </a:t>
            </a:r>
          </a:p>
          <a:p>
            <a:pPr algn="just">
              <a:lnSpc>
                <a:spcPts val="4200"/>
              </a:lnSpc>
            </a:pPr>
            <a:endParaRPr lang="en-US" sz="3000">
              <a:solidFill>
                <a:srgbClr val="000000"/>
              </a:solidFill>
              <a:latin typeface="Open Sans"/>
            </a:endParaRPr>
          </a:p>
        </p:txBody>
      </p:sp>
      <p:sp>
        <p:nvSpPr>
          <p:cNvPr id="7" name="TextBox 7"/>
          <p:cNvSpPr txBox="1"/>
          <p:nvPr/>
        </p:nvSpPr>
        <p:spPr>
          <a:xfrm>
            <a:off x="-856201" y="1144617"/>
            <a:ext cx="8886487" cy="563880"/>
          </a:xfrm>
          <a:prstGeom prst="rect">
            <a:avLst/>
          </a:prstGeom>
        </p:spPr>
        <p:txBody>
          <a:bodyPr wrap="square" lIns="0" tIns="0" rIns="0" bIns="0" rtlCol="0" anchor="t">
            <a:spAutoFit/>
          </a:bodyPr>
          <a:lstStyle/>
          <a:p>
            <a:pPr algn="ctr">
              <a:lnSpc>
                <a:spcPts val="4620"/>
              </a:lnSpc>
            </a:pPr>
            <a:r>
              <a:rPr lang="en-US" sz="3300">
                <a:solidFill>
                  <a:srgbClr val="000000"/>
                </a:solidFill>
                <a:latin typeface="Open Sans Bold"/>
              </a:rPr>
              <a:t>3.  CHARITY REQUEST:</a:t>
            </a:r>
          </a:p>
        </p:txBody>
      </p:sp>
      <p:sp>
        <p:nvSpPr>
          <p:cNvPr id="8" name="TextBox 8"/>
          <p:cNvSpPr txBox="1"/>
          <p:nvPr/>
        </p:nvSpPr>
        <p:spPr>
          <a:xfrm>
            <a:off x="-1510828" y="5229797"/>
            <a:ext cx="11966672" cy="563880"/>
          </a:xfrm>
          <a:prstGeom prst="rect">
            <a:avLst/>
          </a:prstGeom>
        </p:spPr>
        <p:txBody>
          <a:bodyPr lIns="0" tIns="0" rIns="0" bIns="0" rtlCol="0" anchor="t">
            <a:spAutoFit/>
          </a:bodyPr>
          <a:lstStyle/>
          <a:p>
            <a:pPr algn="ctr">
              <a:lnSpc>
                <a:spcPts val="4620"/>
              </a:lnSpc>
            </a:pPr>
            <a:r>
              <a:rPr lang="en-US" sz="3300">
                <a:solidFill>
                  <a:srgbClr val="000000"/>
                </a:solidFill>
                <a:latin typeface="Open Sans Bold"/>
              </a:rPr>
              <a:t>4.	CHARITY REQUEST VIEW:</a:t>
            </a:r>
          </a:p>
        </p:txBody>
      </p:sp>
      <p:sp>
        <p:nvSpPr>
          <p:cNvPr id="9" name="TextBox 9"/>
          <p:cNvSpPr txBox="1"/>
          <p:nvPr/>
        </p:nvSpPr>
        <p:spPr>
          <a:xfrm>
            <a:off x="1466571" y="6215397"/>
            <a:ext cx="15210913" cy="2114550"/>
          </a:xfrm>
          <a:prstGeom prst="rect">
            <a:avLst/>
          </a:prstGeom>
        </p:spPr>
        <p:txBody>
          <a:bodyPr lIns="0" tIns="0" rIns="0" bIns="0" rtlCol="0" anchor="t">
            <a:spAutoFit/>
          </a:bodyPr>
          <a:lstStyle/>
          <a:p>
            <a:pPr algn="just">
              <a:lnSpc>
                <a:spcPts val="4200"/>
              </a:lnSpc>
            </a:pPr>
            <a:r>
              <a:rPr lang="en-US" sz="3000">
                <a:solidFill>
                  <a:srgbClr val="000000"/>
                </a:solidFill>
                <a:latin typeface="Open Sans"/>
              </a:rPr>
              <a:t>In this module the charity will also view the request. And analysis the details will be responsible for your file stored in database.</a:t>
            </a:r>
          </a:p>
          <a:p>
            <a:pPr algn="just">
              <a:lnSpc>
                <a:spcPts val="4200"/>
              </a:lnSpc>
            </a:pPr>
            <a:endParaRPr lang="en-US" sz="3000">
              <a:solidFill>
                <a:srgbClr val="000000"/>
              </a:solidFill>
              <a:latin typeface="Open Sans"/>
            </a:endParaRPr>
          </a:p>
          <a:p>
            <a:pPr algn="just">
              <a:lnSpc>
                <a:spcPts val="4200"/>
              </a:lnSpc>
            </a:pPr>
            <a:endParaRPr lang="en-US" sz="3000">
              <a:solidFill>
                <a:srgbClr val="000000"/>
              </a:solidFill>
              <a:latin typeface="Open Sans"/>
            </a:endParaRPr>
          </a:p>
          <a:p>
            <a:pPr algn="just">
              <a:lnSpc>
                <a:spcPts val="4200"/>
              </a:lnSpc>
            </a:pPr>
            <a:endParaRPr lang="en-US" sz="3000">
              <a:solidFill>
                <a:srgbClr val="000000"/>
              </a:solidFill>
              <a:latin typeface="Arimo"/>
            </a:endParaRPr>
          </a:p>
          <a:p>
            <a:pPr algn="just">
              <a:lnSpc>
                <a:spcPts val="4200"/>
              </a:lnSpc>
            </a:pPr>
            <a:endParaRPr lang="en-US" sz="3000">
              <a:solidFill>
                <a:srgbClr val="000000"/>
              </a:solidFill>
              <a:latin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652946" y="1970288"/>
            <a:ext cx="15031163" cy="1107924"/>
          </a:xfrm>
          <a:prstGeom prst="rect">
            <a:avLst/>
          </a:prstGeom>
        </p:spPr>
        <p:txBody>
          <a:bodyPr lIns="0" tIns="0" rIns="0" bIns="0" rtlCol="0" anchor="t">
            <a:spAutoFit/>
          </a:bodyPr>
          <a:lstStyle/>
          <a:p>
            <a:pPr algn="just">
              <a:lnSpc>
                <a:spcPts val="4455"/>
              </a:lnSpc>
            </a:pPr>
            <a:r>
              <a:rPr lang="en-US" sz="3182">
                <a:solidFill>
                  <a:srgbClr val="000000"/>
                </a:solidFill>
                <a:latin typeface="Open Sans"/>
              </a:rPr>
              <a:t>In this module the charity will also view the donation. And analysis the details will be responsible for your file stored in database.</a:t>
            </a:r>
          </a:p>
        </p:txBody>
      </p:sp>
      <p:pic>
        <p:nvPicPr>
          <p:cNvPr id="5" name="Picture 5"/>
          <p:cNvPicPr>
            <a:picLocks noChangeAspect="1"/>
          </p:cNvPicPr>
          <p:nvPr/>
        </p:nvPicPr>
        <p:blipFill>
          <a:blip r:embed="rId2"/>
          <a:srcRect l="6734" t="27407" r="2259" b="65659"/>
          <a:stretch>
            <a:fillRect/>
          </a:stretch>
        </p:blipFill>
        <p:spPr>
          <a:xfrm>
            <a:off x="2382864" y="3078212"/>
            <a:ext cx="11254899" cy="1857878"/>
          </a:xfrm>
          <a:prstGeom prst="rect">
            <a:avLst/>
          </a:prstGeom>
        </p:spPr>
      </p:pic>
      <p:pic>
        <p:nvPicPr>
          <p:cNvPr id="6" name="Picture 6"/>
          <p:cNvPicPr>
            <a:picLocks noChangeAspect="1"/>
          </p:cNvPicPr>
          <p:nvPr/>
        </p:nvPicPr>
        <p:blipFill>
          <a:blip r:embed="rId2"/>
          <a:srcRect l="8092" t="38046" r="6297" b="55274"/>
          <a:stretch>
            <a:fillRect/>
          </a:stretch>
        </p:blipFill>
        <p:spPr>
          <a:xfrm>
            <a:off x="2800251" y="7266324"/>
            <a:ext cx="11784179" cy="1991976"/>
          </a:xfrm>
          <a:prstGeom prst="rect">
            <a:avLst/>
          </a:prstGeom>
        </p:spPr>
      </p:pic>
      <p:sp>
        <p:nvSpPr>
          <p:cNvPr id="7" name="TextBox 7"/>
          <p:cNvSpPr txBox="1"/>
          <p:nvPr/>
        </p:nvSpPr>
        <p:spPr>
          <a:xfrm>
            <a:off x="1603890" y="1202391"/>
            <a:ext cx="6600879" cy="551689"/>
          </a:xfrm>
          <a:prstGeom prst="rect">
            <a:avLst/>
          </a:prstGeom>
        </p:spPr>
        <p:txBody>
          <a:bodyPr wrap="square" lIns="0" tIns="0" rIns="0" bIns="0" rtlCol="0" anchor="t">
            <a:spAutoFit/>
          </a:bodyPr>
          <a:lstStyle/>
          <a:p>
            <a:pPr algn="ctr">
              <a:lnSpc>
                <a:spcPts val="4620"/>
              </a:lnSpc>
            </a:pPr>
            <a:r>
              <a:rPr lang="en-US" sz="3300">
                <a:solidFill>
                  <a:srgbClr val="000000"/>
                </a:solidFill>
                <a:latin typeface="Open Sans Bold"/>
              </a:rPr>
              <a:t>5.	CHARITY DONATION VIEW:</a:t>
            </a:r>
          </a:p>
        </p:txBody>
      </p:sp>
      <p:sp>
        <p:nvSpPr>
          <p:cNvPr id="8" name="TextBox 8"/>
          <p:cNvSpPr txBox="1"/>
          <p:nvPr/>
        </p:nvSpPr>
        <p:spPr>
          <a:xfrm>
            <a:off x="1652946" y="5076825"/>
            <a:ext cx="16230600" cy="580390"/>
          </a:xfrm>
          <a:prstGeom prst="rect">
            <a:avLst/>
          </a:prstGeom>
        </p:spPr>
        <p:txBody>
          <a:bodyPr lIns="0" tIns="0" rIns="0" bIns="0" rtlCol="0" anchor="t">
            <a:spAutoFit/>
          </a:bodyPr>
          <a:lstStyle/>
          <a:p>
            <a:pPr algn="just">
              <a:lnSpc>
                <a:spcPts val="4759"/>
              </a:lnSpc>
            </a:pPr>
            <a:r>
              <a:rPr lang="en-US" sz="3399">
                <a:solidFill>
                  <a:srgbClr val="000000"/>
                </a:solidFill>
                <a:latin typeface="Open Sans Bold"/>
              </a:rPr>
              <a:t>6. BANK RESPONSE VIEW: </a:t>
            </a:r>
          </a:p>
        </p:txBody>
      </p:sp>
      <p:sp>
        <p:nvSpPr>
          <p:cNvPr id="9" name="TextBox 9"/>
          <p:cNvSpPr txBox="1"/>
          <p:nvPr/>
        </p:nvSpPr>
        <p:spPr>
          <a:xfrm>
            <a:off x="1652946" y="5984072"/>
            <a:ext cx="15031163" cy="3184526"/>
          </a:xfrm>
          <a:prstGeom prst="rect">
            <a:avLst/>
          </a:prstGeom>
        </p:spPr>
        <p:txBody>
          <a:bodyPr wrap="square" lIns="0" tIns="0" rIns="0" bIns="0" rtlCol="0" anchor="t">
            <a:spAutoFit/>
          </a:bodyPr>
          <a:lstStyle/>
          <a:p>
            <a:pPr algn="just">
              <a:lnSpc>
                <a:spcPts val="4200"/>
              </a:lnSpc>
            </a:pPr>
            <a:r>
              <a:rPr lang="en-US" sz="3000">
                <a:solidFill>
                  <a:srgbClr val="000000"/>
                </a:solidFill>
                <a:latin typeface="Open Sans"/>
              </a:rPr>
              <a:t>In this module the charity will also view the donation. And analysis the details will be responsible for your file stored in database.</a:t>
            </a:r>
          </a:p>
          <a:p>
            <a:pPr algn="just">
              <a:lnSpc>
                <a:spcPts val="4200"/>
              </a:lnSpc>
            </a:pPr>
            <a:endParaRPr lang="en-US" sz="3000">
              <a:solidFill>
                <a:srgbClr val="000000"/>
              </a:solidFill>
              <a:latin typeface="Open Sans"/>
            </a:endParaRPr>
          </a:p>
          <a:p>
            <a:pPr algn="just">
              <a:lnSpc>
                <a:spcPts val="4200"/>
              </a:lnSpc>
            </a:pPr>
            <a:endParaRPr lang="en-US" sz="3000">
              <a:solidFill>
                <a:srgbClr val="000000"/>
              </a:solidFill>
              <a:latin typeface="Open Sans"/>
            </a:endParaRPr>
          </a:p>
          <a:p>
            <a:pPr algn="just">
              <a:lnSpc>
                <a:spcPts val="4200"/>
              </a:lnSpc>
            </a:pPr>
            <a:endParaRPr lang="en-US" sz="3000">
              <a:solidFill>
                <a:srgbClr val="000000"/>
              </a:solidFill>
              <a:latin typeface="Arimo"/>
            </a:endParaRPr>
          </a:p>
          <a:p>
            <a:pPr algn="just">
              <a:lnSpc>
                <a:spcPts val="4200"/>
              </a:lnSpc>
            </a:pPr>
            <a:endParaRPr lang="en-US" sz="3000">
              <a:solidFill>
                <a:srgbClr val="000000"/>
              </a:solidFill>
              <a:latin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p:cNvPicPr>
            <a:picLocks noChangeAspect="1"/>
          </p:cNvPicPr>
          <p:nvPr/>
        </p:nvPicPr>
        <p:blipFill>
          <a:blip r:embed="rId2"/>
          <a:srcRect t="84496" b="10687"/>
          <a:stretch>
            <a:fillRect/>
          </a:stretch>
        </p:blipFill>
        <p:spPr>
          <a:xfrm>
            <a:off x="1655746" y="2968128"/>
            <a:ext cx="13925976" cy="1453033"/>
          </a:xfrm>
          <a:prstGeom prst="rect">
            <a:avLst/>
          </a:prstGeom>
        </p:spPr>
      </p:pic>
      <p:pic>
        <p:nvPicPr>
          <p:cNvPr id="5" name="Picture 5"/>
          <p:cNvPicPr>
            <a:picLocks noChangeAspect="1"/>
          </p:cNvPicPr>
          <p:nvPr/>
        </p:nvPicPr>
        <p:blipFill>
          <a:blip r:embed="rId3"/>
          <a:srcRect t="19269" b="74240"/>
          <a:stretch>
            <a:fillRect/>
          </a:stretch>
        </p:blipFill>
        <p:spPr>
          <a:xfrm>
            <a:off x="1582972" y="7289915"/>
            <a:ext cx="13998750" cy="1968385"/>
          </a:xfrm>
          <a:prstGeom prst="rect">
            <a:avLst/>
          </a:prstGeom>
        </p:spPr>
      </p:pic>
      <p:sp>
        <p:nvSpPr>
          <p:cNvPr id="6" name="TextBox 6"/>
          <p:cNvSpPr txBox="1"/>
          <p:nvPr/>
        </p:nvSpPr>
        <p:spPr>
          <a:xfrm>
            <a:off x="1444728" y="1790604"/>
            <a:ext cx="15234372" cy="1047750"/>
          </a:xfrm>
          <a:prstGeom prst="rect">
            <a:avLst/>
          </a:prstGeom>
        </p:spPr>
        <p:txBody>
          <a:bodyPr lIns="0" tIns="0" rIns="0" bIns="0" rtlCol="0" anchor="t">
            <a:spAutoFit/>
          </a:bodyPr>
          <a:lstStyle/>
          <a:p>
            <a:pPr algn="just">
              <a:lnSpc>
                <a:spcPts val="4200"/>
              </a:lnSpc>
            </a:pPr>
            <a:r>
              <a:rPr lang="en-US" sz="3000">
                <a:solidFill>
                  <a:srgbClr val="000000"/>
                </a:solidFill>
                <a:latin typeface="Open Sans"/>
              </a:rPr>
              <a:t>In this module the charity will also view the account balance. And analysis the details will be responsible for your file stored in database.</a:t>
            </a:r>
          </a:p>
        </p:txBody>
      </p:sp>
      <p:sp>
        <p:nvSpPr>
          <p:cNvPr id="7" name="TextBox 7"/>
          <p:cNvSpPr txBox="1"/>
          <p:nvPr/>
        </p:nvSpPr>
        <p:spPr>
          <a:xfrm>
            <a:off x="1582972" y="1205525"/>
            <a:ext cx="7143592" cy="3086935"/>
          </a:xfrm>
          <a:prstGeom prst="rect">
            <a:avLst/>
          </a:prstGeom>
        </p:spPr>
        <p:txBody>
          <a:bodyPr wrap="square" lIns="0" tIns="0" rIns="0" bIns="0" rtlCol="0" anchor="t">
            <a:spAutoFit/>
          </a:bodyPr>
          <a:lstStyle/>
          <a:p>
            <a:pPr algn="ctr">
              <a:lnSpc>
                <a:spcPts val="4900"/>
              </a:lnSpc>
            </a:pPr>
            <a:r>
              <a:rPr lang="en-US" sz="3500">
                <a:solidFill>
                  <a:srgbClr val="000000"/>
                </a:solidFill>
                <a:latin typeface="Open Sans Bold"/>
              </a:rPr>
              <a:t>7.	VIEW ACCOUNT BALANCE:</a:t>
            </a:r>
          </a:p>
          <a:p>
            <a:pPr algn="ctr">
              <a:lnSpc>
                <a:spcPts val="4900"/>
              </a:lnSpc>
            </a:pPr>
            <a:endParaRPr lang="en-US" sz="3500">
              <a:solidFill>
                <a:srgbClr val="000000"/>
              </a:solidFill>
              <a:latin typeface="Open Sans Bold"/>
            </a:endParaRPr>
          </a:p>
          <a:p>
            <a:pPr algn="ctr">
              <a:lnSpc>
                <a:spcPts val="4900"/>
              </a:lnSpc>
            </a:pPr>
            <a:endParaRPr lang="en-US" sz="3500">
              <a:solidFill>
                <a:srgbClr val="000000"/>
              </a:solidFill>
              <a:latin typeface="Open Sans Bold"/>
            </a:endParaRPr>
          </a:p>
          <a:p>
            <a:pPr algn="ctr">
              <a:lnSpc>
                <a:spcPts val="4900"/>
              </a:lnSpc>
            </a:pPr>
            <a:endParaRPr lang="en-US" sz="3500">
              <a:solidFill>
                <a:srgbClr val="000000"/>
              </a:solidFill>
              <a:latin typeface="Arimo Bold"/>
            </a:endParaRPr>
          </a:p>
          <a:p>
            <a:pPr algn="ctr">
              <a:lnSpc>
                <a:spcPts val="4900"/>
              </a:lnSpc>
            </a:pPr>
            <a:endParaRPr lang="en-US" sz="3500">
              <a:solidFill>
                <a:srgbClr val="000000"/>
              </a:solidFill>
              <a:latin typeface="Arimo Bold"/>
            </a:endParaRPr>
          </a:p>
        </p:txBody>
      </p:sp>
      <p:sp>
        <p:nvSpPr>
          <p:cNvPr id="8" name="TextBox 8"/>
          <p:cNvSpPr txBox="1"/>
          <p:nvPr/>
        </p:nvSpPr>
        <p:spPr>
          <a:xfrm>
            <a:off x="1526814" y="5086350"/>
            <a:ext cx="15234372" cy="2647950"/>
          </a:xfrm>
          <a:prstGeom prst="rect">
            <a:avLst/>
          </a:prstGeom>
        </p:spPr>
        <p:txBody>
          <a:bodyPr lIns="0" tIns="0" rIns="0" bIns="0" rtlCol="0" anchor="t">
            <a:spAutoFit/>
          </a:bodyPr>
          <a:lstStyle/>
          <a:p>
            <a:pPr algn="just">
              <a:lnSpc>
                <a:spcPts val="4200"/>
              </a:lnSpc>
            </a:pPr>
            <a:r>
              <a:rPr lang="en-US" sz="3000">
                <a:solidFill>
                  <a:srgbClr val="000000"/>
                </a:solidFill>
                <a:latin typeface="Open Sans"/>
              </a:rPr>
              <a:t>The register module provides a conceptual framework for entering data on those charity in a way that: eases data entry &amp; accuracy by matching the charity entry to the data source (usually paper files created at point of care), ties easily back to individual charity records to connect registers to charity data, and collects data elements to enable better supervision of donation programs.</a:t>
            </a:r>
          </a:p>
        </p:txBody>
      </p:sp>
      <p:sp>
        <p:nvSpPr>
          <p:cNvPr id="9" name="TextBox 9"/>
          <p:cNvSpPr txBox="1"/>
          <p:nvPr/>
        </p:nvSpPr>
        <p:spPr>
          <a:xfrm>
            <a:off x="1582971" y="4421161"/>
            <a:ext cx="5200357" cy="600036"/>
          </a:xfrm>
          <a:prstGeom prst="rect">
            <a:avLst/>
          </a:prstGeom>
        </p:spPr>
        <p:txBody>
          <a:bodyPr wrap="square" lIns="0" tIns="0" rIns="0" bIns="0" rtlCol="0" anchor="t">
            <a:spAutoFit/>
          </a:bodyPr>
          <a:lstStyle/>
          <a:p>
            <a:pPr algn="ctr">
              <a:lnSpc>
                <a:spcPts val="5040"/>
              </a:lnSpc>
            </a:pPr>
            <a:r>
              <a:rPr lang="en-US" sz="3600">
                <a:solidFill>
                  <a:srgbClr val="000000"/>
                </a:solidFill>
                <a:latin typeface="Open Sans Bold"/>
              </a:rPr>
              <a:t>8.	PUBLIC REGISTER: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p:cNvPicPr>
            <a:picLocks noChangeAspect="1"/>
          </p:cNvPicPr>
          <p:nvPr/>
        </p:nvPicPr>
        <p:blipFill>
          <a:blip r:embed="rId2"/>
          <a:srcRect t="29700" b="64415"/>
          <a:stretch>
            <a:fillRect/>
          </a:stretch>
        </p:blipFill>
        <p:spPr>
          <a:xfrm>
            <a:off x="2059724" y="3641739"/>
            <a:ext cx="11779516" cy="1501761"/>
          </a:xfrm>
          <a:prstGeom prst="rect">
            <a:avLst/>
          </a:prstGeom>
        </p:spPr>
      </p:pic>
      <p:sp>
        <p:nvSpPr>
          <p:cNvPr id="6" name="TextBox 6"/>
          <p:cNvSpPr txBox="1"/>
          <p:nvPr/>
        </p:nvSpPr>
        <p:spPr>
          <a:xfrm>
            <a:off x="1316688" y="962025"/>
            <a:ext cx="4495024" cy="587148"/>
          </a:xfrm>
          <a:prstGeom prst="rect">
            <a:avLst/>
          </a:prstGeom>
        </p:spPr>
        <p:txBody>
          <a:bodyPr wrap="square" lIns="0" tIns="0" rIns="0" bIns="0" rtlCol="0" anchor="t">
            <a:spAutoFit/>
          </a:bodyPr>
          <a:lstStyle/>
          <a:p>
            <a:pPr algn="just">
              <a:lnSpc>
                <a:spcPts val="4900"/>
              </a:lnSpc>
            </a:pPr>
            <a:r>
              <a:rPr lang="en-US" sz="3500">
                <a:solidFill>
                  <a:srgbClr val="000000"/>
                </a:solidFill>
                <a:latin typeface="Open Sans Bold"/>
              </a:rPr>
              <a:t>9.	PUBLIC LOGIN:</a:t>
            </a:r>
          </a:p>
        </p:txBody>
      </p:sp>
      <p:sp>
        <p:nvSpPr>
          <p:cNvPr id="7" name="TextBox 7"/>
          <p:cNvSpPr txBox="1"/>
          <p:nvPr/>
        </p:nvSpPr>
        <p:spPr>
          <a:xfrm>
            <a:off x="1316688" y="1501775"/>
            <a:ext cx="15654623" cy="3181350"/>
          </a:xfrm>
          <a:prstGeom prst="rect">
            <a:avLst/>
          </a:prstGeom>
        </p:spPr>
        <p:txBody>
          <a:bodyPr lIns="0" tIns="0" rIns="0" bIns="0" rtlCol="0" anchor="t">
            <a:spAutoFit/>
          </a:bodyPr>
          <a:lstStyle/>
          <a:p>
            <a:pPr algn="just">
              <a:lnSpc>
                <a:spcPts val="4200"/>
              </a:lnSpc>
            </a:pPr>
            <a:r>
              <a:rPr lang="en-US" sz="3000">
                <a:solidFill>
                  <a:srgbClr val="000000"/>
                </a:solidFill>
                <a:latin typeface="Open Sans"/>
              </a:rPr>
              <a:t>In this module in our project, here symbolizes a unit of work performed within a database management system (or similar system) against a database, and treated in a coherent and reliable way independent of other transactions. A transaction generally represents any change in database user will transfer the amount to provider.</a:t>
            </a:r>
          </a:p>
          <a:p>
            <a:pPr algn="just">
              <a:lnSpc>
                <a:spcPts val="4200"/>
              </a:lnSpc>
            </a:pPr>
            <a:endParaRPr lang="en-US" sz="3000">
              <a:solidFill>
                <a:srgbClr val="000000"/>
              </a:solidFill>
              <a:latin typeface="Open Sans"/>
            </a:endParaRPr>
          </a:p>
          <a:p>
            <a:pPr algn="just">
              <a:lnSpc>
                <a:spcPts val="4200"/>
              </a:lnSpc>
            </a:pPr>
            <a:endParaRPr lang="en-US" sz="3000">
              <a:solidFill>
                <a:srgbClr val="000000"/>
              </a:solidFill>
              <a:latin typeface="Open Sans"/>
            </a:endParaRPr>
          </a:p>
          <a:p>
            <a:pPr algn="just">
              <a:lnSpc>
                <a:spcPts val="4200"/>
              </a:lnSpc>
            </a:pPr>
            <a:endParaRPr lang="en-US" sz="3000">
              <a:solidFill>
                <a:srgbClr val="000000"/>
              </a:solidFill>
              <a:latin typeface="Arimo"/>
            </a:endParaRPr>
          </a:p>
          <a:p>
            <a:pPr algn="just">
              <a:lnSpc>
                <a:spcPts val="4200"/>
              </a:lnSpc>
            </a:pPr>
            <a:endParaRPr lang="en-US" sz="3000">
              <a:solidFill>
                <a:srgbClr val="000000"/>
              </a:solidFill>
              <a:latin typeface="Arimo"/>
            </a:endParaRPr>
          </a:p>
        </p:txBody>
      </p:sp>
      <p:sp>
        <p:nvSpPr>
          <p:cNvPr id="12" name="TextBox 11">
            <a:extLst>
              <a:ext uri="{FF2B5EF4-FFF2-40B4-BE49-F238E27FC236}">
                <a16:creationId xmlns:a16="http://schemas.microsoft.com/office/drawing/2014/main" id="{3533476D-550E-7942-914E-DF284CA78E58}"/>
              </a:ext>
            </a:extLst>
          </p:cNvPr>
          <p:cNvSpPr txBox="1"/>
          <p:nvPr/>
        </p:nvSpPr>
        <p:spPr>
          <a:xfrm>
            <a:off x="8226001" y="4231574"/>
            <a:ext cx="1828800" cy="1828800"/>
          </a:xfrm>
          <a:prstGeom prst="rect">
            <a:avLst/>
          </a:prstGeom>
          <a:noFill/>
        </p:spPr>
        <p:txBody>
          <a:bodyPr wrap="square" rtlCol="0">
            <a:spAutoFit/>
          </a:bodyPr>
          <a:lstStyle/>
          <a:p>
            <a:pPr algn="l"/>
            <a:endParaRPr lang="en-US"/>
          </a:p>
        </p:txBody>
      </p:sp>
      <p:sp>
        <p:nvSpPr>
          <p:cNvPr id="14" name="TextBox 8">
            <a:extLst>
              <a:ext uri="{FF2B5EF4-FFF2-40B4-BE49-F238E27FC236}">
                <a16:creationId xmlns:a16="http://schemas.microsoft.com/office/drawing/2014/main" id="{499E0FCA-80FF-D147-B575-C5513C865C84}"/>
              </a:ext>
            </a:extLst>
          </p:cNvPr>
          <p:cNvSpPr txBox="1"/>
          <p:nvPr/>
        </p:nvSpPr>
        <p:spPr>
          <a:xfrm>
            <a:off x="1453937" y="4993874"/>
            <a:ext cx="3173413" cy="574196"/>
          </a:xfrm>
          <a:prstGeom prst="rect">
            <a:avLst/>
          </a:prstGeom>
        </p:spPr>
        <p:txBody>
          <a:bodyPr lIns="0" tIns="0" rIns="0" bIns="0" rtlCol="0" anchor="t">
            <a:spAutoFit/>
          </a:bodyPr>
          <a:lstStyle/>
          <a:p>
            <a:pPr algn="ctr">
              <a:lnSpc>
                <a:spcPts val="4759"/>
              </a:lnSpc>
            </a:pPr>
            <a:r>
              <a:rPr lang="en-US" sz="3399">
                <a:solidFill>
                  <a:srgbClr val="000000"/>
                </a:solidFill>
                <a:latin typeface="Open Sans Bold"/>
              </a:rPr>
              <a:t>10. RESPONSE: </a:t>
            </a:r>
          </a:p>
        </p:txBody>
      </p:sp>
      <p:sp>
        <p:nvSpPr>
          <p:cNvPr id="15" name="TextBox 14">
            <a:extLst>
              <a:ext uri="{FF2B5EF4-FFF2-40B4-BE49-F238E27FC236}">
                <a16:creationId xmlns:a16="http://schemas.microsoft.com/office/drawing/2014/main" id="{A0932A9D-D3FD-C148-93E8-2994A985C00E}"/>
              </a:ext>
            </a:extLst>
          </p:cNvPr>
          <p:cNvSpPr txBox="1"/>
          <p:nvPr/>
        </p:nvSpPr>
        <p:spPr>
          <a:xfrm>
            <a:off x="8226001" y="4231574"/>
            <a:ext cx="1828800" cy="1828800"/>
          </a:xfrm>
          <a:prstGeom prst="rect">
            <a:avLst/>
          </a:prstGeom>
          <a:noFill/>
        </p:spPr>
        <p:txBody>
          <a:bodyPr wrap="square" rtlCol="0">
            <a:spAutoFit/>
          </a:bodyPr>
          <a:lstStyle/>
          <a:p>
            <a:pPr algn="l"/>
            <a:endParaRPr lang="en-US"/>
          </a:p>
        </p:txBody>
      </p:sp>
      <p:sp>
        <p:nvSpPr>
          <p:cNvPr id="17" name="TextBox 9">
            <a:extLst>
              <a:ext uri="{FF2B5EF4-FFF2-40B4-BE49-F238E27FC236}">
                <a16:creationId xmlns:a16="http://schemas.microsoft.com/office/drawing/2014/main" id="{A2B21EBF-B042-F249-85C0-73CC06E6FB71}"/>
              </a:ext>
            </a:extLst>
          </p:cNvPr>
          <p:cNvSpPr txBox="1"/>
          <p:nvPr/>
        </p:nvSpPr>
        <p:spPr>
          <a:xfrm>
            <a:off x="1641020" y="5992641"/>
            <a:ext cx="15157384" cy="1099820"/>
          </a:xfrm>
          <a:prstGeom prst="rect">
            <a:avLst/>
          </a:prstGeom>
        </p:spPr>
        <p:txBody>
          <a:bodyPr lIns="0" tIns="0" rIns="0" bIns="0" rtlCol="0" anchor="t">
            <a:spAutoFit/>
          </a:bodyPr>
          <a:lstStyle/>
          <a:p>
            <a:pPr algn="just">
              <a:lnSpc>
                <a:spcPts val="4480"/>
              </a:lnSpc>
            </a:pPr>
            <a:r>
              <a:rPr lang="en-US" sz="3200">
                <a:solidFill>
                  <a:srgbClr val="000000"/>
                </a:solidFill>
                <a:latin typeface="Open Sans"/>
              </a:rPr>
              <a:t>In this module the bank will response the data file fully analyzed data in category wise view Bank will be responsible for your file stored in database.</a:t>
            </a:r>
          </a:p>
        </p:txBody>
      </p:sp>
      <p:pic>
        <p:nvPicPr>
          <p:cNvPr id="19" name="Picture 5">
            <a:extLst>
              <a:ext uri="{FF2B5EF4-FFF2-40B4-BE49-F238E27FC236}">
                <a16:creationId xmlns:a16="http://schemas.microsoft.com/office/drawing/2014/main" id="{FA190D8E-FBCC-7041-AD8F-60F13DB2069E}"/>
              </a:ext>
            </a:extLst>
          </p:cNvPr>
          <p:cNvPicPr>
            <a:picLocks noChangeAspect="1"/>
          </p:cNvPicPr>
          <p:nvPr/>
        </p:nvPicPr>
        <p:blipFill>
          <a:blip r:embed="rId3"/>
          <a:srcRect l="8980" t="64919" r="955" b="29304"/>
          <a:stretch>
            <a:fillRect/>
          </a:stretch>
        </p:blipFill>
        <p:spPr>
          <a:xfrm>
            <a:off x="2189499" y="7297776"/>
            <a:ext cx="12232258" cy="19605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p:cNvPicPr>
            <a:picLocks noChangeAspect="1"/>
          </p:cNvPicPr>
          <p:nvPr/>
        </p:nvPicPr>
        <p:blipFill>
          <a:blip r:embed="rId2"/>
          <a:srcRect t="60772" b="32943"/>
          <a:stretch>
            <a:fillRect/>
          </a:stretch>
        </p:blipFill>
        <p:spPr>
          <a:xfrm>
            <a:off x="2897334" y="7376660"/>
            <a:ext cx="12270694" cy="1670739"/>
          </a:xfrm>
          <a:prstGeom prst="rect">
            <a:avLst/>
          </a:prstGeom>
        </p:spPr>
      </p:pic>
      <p:pic>
        <p:nvPicPr>
          <p:cNvPr id="5" name="Picture 5"/>
          <p:cNvPicPr>
            <a:picLocks noChangeAspect="1"/>
          </p:cNvPicPr>
          <p:nvPr/>
        </p:nvPicPr>
        <p:blipFill>
          <a:blip r:embed="rId3"/>
          <a:srcRect t="53457" b="40959"/>
          <a:stretch>
            <a:fillRect/>
          </a:stretch>
        </p:blipFill>
        <p:spPr>
          <a:xfrm>
            <a:off x="2665219" y="3452204"/>
            <a:ext cx="11801086" cy="1427548"/>
          </a:xfrm>
          <a:prstGeom prst="rect">
            <a:avLst/>
          </a:prstGeom>
        </p:spPr>
      </p:pic>
      <p:sp>
        <p:nvSpPr>
          <p:cNvPr id="6" name="TextBox 6"/>
          <p:cNvSpPr txBox="1"/>
          <p:nvPr/>
        </p:nvSpPr>
        <p:spPr>
          <a:xfrm>
            <a:off x="1332837" y="1497568"/>
            <a:ext cx="5324542" cy="587148"/>
          </a:xfrm>
          <a:prstGeom prst="rect">
            <a:avLst/>
          </a:prstGeom>
        </p:spPr>
        <p:txBody>
          <a:bodyPr wrap="square" lIns="0" tIns="0" rIns="0" bIns="0" rtlCol="0" anchor="t">
            <a:spAutoFit/>
          </a:bodyPr>
          <a:lstStyle/>
          <a:p>
            <a:pPr algn="ctr">
              <a:lnSpc>
                <a:spcPts val="4900"/>
              </a:lnSpc>
            </a:pPr>
            <a:r>
              <a:rPr lang="en-US" sz="3500">
                <a:solidFill>
                  <a:srgbClr val="000000"/>
                </a:solidFill>
                <a:latin typeface="Open Sans Bold"/>
              </a:rPr>
              <a:t>11.	RESPONSE (BANK):</a:t>
            </a:r>
          </a:p>
        </p:txBody>
      </p:sp>
      <p:sp>
        <p:nvSpPr>
          <p:cNvPr id="7" name="TextBox 7"/>
          <p:cNvSpPr txBox="1"/>
          <p:nvPr/>
        </p:nvSpPr>
        <p:spPr>
          <a:xfrm>
            <a:off x="1332837" y="2120900"/>
            <a:ext cx="15389410" cy="1581150"/>
          </a:xfrm>
          <a:prstGeom prst="rect">
            <a:avLst/>
          </a:prstGeom>
        </p:spPr>
        <p:txBody>
          <a:bodyPr lIns="0" tIns="0" rIns="0" bIns="0" rtlCol="0" anchor="t">
            <a:spAutoFit/>
          </a:bodyPr>
          <a:lstStyle/>
          <a:p>
            <a:pPr algn="just">
              <a:lnSpc>
                <a:spcPts val="4200"/>
              </a:lnSpc>
            </a:pPr>
            <a:r>
              <a:rPr lang="en-US" sz="3000">
                <a:solidFill>
                  <a:srgbClr val="000000"/>
                </a:solidFill>
                <a:latin typeface="Open Sans"/>
              </a:rPr>
              <a:t>  In this module is used to help to the public to donation the amount with the land longitude and the public will update the report along with their opinion and the will be stored the database.</a:t>
            </a:r>
          </a:p>
        </p:txBody>
      </p:sp>
      <p:sp>
        <p:nvSpPr>
          <p:cNvPr id="8" name="TextBox 8"/>
          <p:cNvSpPr txBox="1"/>
          <p:nvPr/>
        </p:nvSpPr>
        <p:spPr>
          <a:xfrm>
            <a:off x="1494773" y="4770585"/>
            <a:ext cx="4298946" cy="587148"/>
          </a:xfrm>
          <a:prstGeom prst="rect">
            <a:avLst/>
          </a:prstGeom>
        </p:spPr>
        <p:txBody>
          <a:bodyPr wrap="square" lIns="0" tIns="0" rIns="0" bIns="0" rtlCol="0" anchor="t">
            <a:spAutoFit/>
          </a:bodyPr>
          <a:lstStyle/>
          <a:p>
            <a:pPr algn="ctr">
              <a:lnSpc>
                <a:spcPts val="4900"/>
              </a:lnSpc>
            </a:pPr>
            <a:r>
              <a:rPr lang="en-US" sz="3500">
                <a:solidFill>
                  <a:srgbClr val="000000"/>
                </a:solidFill>
                <a:latin typeface="Open Sans Bold"/>
              </a:rPr>
              <a:t>12.	ADMIN LOGIN:</a:t>
            </a:r>
          </a:p>
        </p:txBody>
      </p:sp>
      <p:sp>
        <p:nvSpPr>
          <p:cNvPr id="9" name="TextBox 9"/>
          <p:cNvSpPr txBox="1"/>
          <p:nvPr/>
        </p:nvSpPr>
        <p:spPr>
          <a:xfrm>
            <a:off x="1332837" y="5404814"/>
            <a:ext cx="15389410" cy="2114550"/>
          </a:xfrm>
          <a:prstGeom prst="rect">
            <a:avLst/>
          </a:prstGeom>
        </p:spPr>
        <p:txBody>
          <a:bodyPr lIns="0" tIns="0" rIns="0" bIns="0" rtlCol="0" anchor="t">
            <a:spAutoFit/>
          </a:bodyPr>
          <a:lstStyle/>
          <a:p>
            <a:pPr algn="just">
              <a:lnSpc>
                <a:spcPts val="4200"/>
              </a:lnSpc>
            </a:pPr>
            <a:r>
              <a:rPr lang="en-US" sz="3000">
                <a:solidFill>
                  <a:srgbClr val="000000"/>
                </a:solidFill>
                <a:latin typeface="Open Sans"/>
              </a:rPr>
              <a:t>In this module in our project, here symbolizes a unit of work performed within a database management system (or similar system) against a database, and treated in a coherent and reliable way independent of other transactions. A transaction generally represents any change in database user will transfer the amount to provider.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33CF7B89-0D5B-3C47-ACBC-811B39D9E1AA}"/>
              </a:ext>
            </a:extLst>
          </p:cNvPr>
          <p:cNvPicPr>
            <a:picLocks noChangeAspect="1"/>
          </p:cNvPicPr>
          <p:nvPr/>
        </p:nvPicPr>
        <p:blipFill>
          <a:blip r:embed="rId2"/>
          <a:stretch>
            <a:fillRect/>
          </a:stretch>
        </p:blipFill>
        <p:spPr>
          <a:xfrm>
            <a:off x="1919844" y="3362648"/>
            <a:ext cx="14448311" cy="5895652"/>
          </a:xfrm>
          <a:prstGeom prst="rect">
            <a:avLst/>
          </a:prstGeom>
        </p:spPr>
      </p:pic>
      <p:sp>
        <p:nvSpPr>
          <p:cNvPr id="7" name="TextBox 6">
            <a:extLst>
              <a:ext uri="{FF2B5EF4-FFF2-40B4-BE49-F238E27FC236}">
                <a16:creationId xmlns:a16="http://schemas.microsoft.com/office/drawing/2014/main" id="{15AB20BA-D0AD-074B-8C90-15847E27EB6C}"/>
              </a:ext>
            </a:extLst>
          </p:cNvPr>
          <p:cNvSpPr txBox="1"/>
          <p:nvPr/>
        </p:nvSpPr>
        <p:spPr>
          <a:xfrm>
            <a:off x="1262742" y="2449737"/>
            <a:ext cx="5736503" cy="830997"/>
          </a:xfrm>
          <a:prstGeom prst="rect">
            <a:avLst/>
          </a:prstGeom>
          <a:noFill/>
        </p:spPr>
        <p:txBody>
          <a:bodyPr wrap="square" rtlCol="0">
            <a:spAutoFit/>
          </a:bodyPr>
          <a:lstStyle/>
          <a:p>
            <a:pPr algn="l"/>
            <a:r>
              <a:rPr lang="en-US" sz="4400" b="1"/>
              <a:t>CHARITY</a:t>
            </a:r>
            <a:r>
              <a:rPr lang="en-US" sz="4800" b="1"/>
              <a:t> </a:t>
            </a:r>
            <a:r>
              <a:rPr lang="en-US" sz="4400" b="1"/>
              <a:t>REGISTER</a:t>
            </a:r>
            <a:r>
              <a:rPr lang="en-US" sz="4800" b="1"/>
              <a:t> </a:t>
            </a:r>
          </a:p>
        </p:txBody>
      </p:sp>
      <p:sp>
        <p:nvSpPr>
          <p:cNvPr id="8" name="TextBox 7">
            <a:extLst>
              <a:ext uri="{FF2B5EF4-FFF2-40B4-BE49-F238E27FC236}">
                <a16:creationId xmlns:a16="http://schemas.microsoft.com/office/drawing/2014/main" id="{5FEAC62C-9694-214F-8126-9072EDEDFA7F}"/>
              </a:ext>
            </a:extLst>
          </p:cNvPr>
          <p:cNvSpPr txBox="1"/>
          <p:nvPr/>
        </p:nvSpPr>
        <p:spPr>
          <a:xfrm>
            <a:off x="1514642" y="1272344"/>
            <a:ext cx="5637542" cy="923330"/>
          </a:xfrm>
          <a:prstGeom prst="rect">
            <a:avLst/>
          </a:prstGeom>
          <a:noFill/>
        </p:spPr>
        <p:txBody>
          <a:bodyPr wrap="square" rtlCol="0">
            <a:spAutoFit/>
          </a:bodyPr>
          <a:lstStyle/>
          <a:p>
            <a:pPr algn="l"/>
            <a:r>
              <a:rPr lang="en-US" sz="5400" b="1"/>
              <a:t>DATA DICTIONARY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607232" y="914400"/>
            <a:ext cx="9222355" cy="1052195"/>
          </a:xfrm>
          <a:prstGeom prst="rect">
            <a:avLst/>
          </a:prstGeom>
        </p:spPr>
        <p:txBody>
          <a:bodyPr lIns="0" tIns="0" rIns="0" bIns="0" rtlCol="0" anchor="t">
            <a:spAutoFit/>
          </a:bodyPr>
          <a:lstStyle/>
          <a:p>
            <a:pPr algn="ctr">
              <a:lnSpc>
                <a:spcPts val="8680"/>
              </a:lnSpc>
            </a:pPr>
            <a:r>
              <a:rPr lang="en-US" sz="5400">
                <a:solidFill>
                  <a:srgbClr val="000000"/>
                </a:solidFill>
                <a:latin typeface="Open Sans Extra Bold"/>
              </a:rPr>
              <a:t>SYSTEM ARCHITECTURE </a:t>
            </a:r>
          </a:p>
        </p:txBody>
      </p:sp>
      <p:pic>
        <p:nvPicPr>
          <p:cNvPr id="7" name="Picture 6">
            <a:extLst>
              <a:ext uri="{FF2B5EF4-FFF2-40B4-BE49-F238E27FC236}">
                <a16:creationId xmlns:a16="http://schemas.microsoft.com/office/drawing/2014/main" id="{7733820E-8584-C94A-8863-05C3BCB61E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7232" y="2213129"/>
            <a:ext cx="15378081" cy="70451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776800" y="866764"/>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290D8541-4EE0-5449-B0E3-8FFAC2915D05}"/>
              </a:ext>
            </a:extLst>
          </p:cNvPr>
          <p:cNvPicPr>
            <a:picLocks noChangeAspect="1"/>
          </p:cNvPicPr>
          <p:nvPr/>
        </p:nvPicPr>
        <p:blipFill>
          <a:blip r:embed="rId2"/>
          <a:stretch>
            <a:fillRect/>
          </a:stretch>
        </p:blipFill>
        <p:spPr>
          <a:xfrm>
            <a:off x="1583377" y="3052403"/>
            <a:ext cx="14340354" cy="6043961"/>
          </a:xfrm>
          <a:prstGeom prst="rect">
            <a:avLst/>
          </a:prstGeom>
        </p:spPr>
      </p:pic>
      <p:sp>
        <p:nvSpPr>
          <p:cNvPr id="7" name="TextBox 6">
            <a:extLst>
              <a:ext uri="{FF2B5EF4-FFF2-40B4-BE49-F238E27FC236}">
                <a16:creationId xmlns:a16="http://schemas.microsoft.com/office/drawing/2014/main" id="{798AB533-7784-E840-99C6-DB2E8FB4B3B8}"/>
              </a:ext>
            </a:extLst>
          </p:cNvPr>
          <p:cNvSpPr txBox="1"/>
          <p:nvPr/>
        </p:nvSpPr>
        <p:spPr>
          <a:xfrm>
            <a:off x="1442671" y="1574863"/>
            <a:ext cx="4692913" cy="769441"/>
          </a:xfrm>
          <a:prstGeom prst="rect">
            <a:avLst/>
          </a:prstGeom>
          <a:noFill/>
        </p:spPr>
        <p:txBody>
          <a:bodyPr wrap="square" rtlCol="0">
            <a:spAutoFit/>
          </a:bodyPr>
          <a:lstStyle/>
          <a:p>
            <a:pPr algn="l"/>
            <a:r>
              <a:rPr lang="en-US" sz="4400" b="1"/>
              <a:t>PUBLIC REGISTER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42A06A22-BA6D-A143-A910-4DEA49CA9CD9}"/>
              </a:ext>
            </a:extLst>
          </p:cNvPr>
          <p:cNvPicPr>
            <a:picLocks noChangeAspect="1"/>
          </p:cNvPicPr>
          <p:nvPr/>
        </p:nvPicPr>
        <p:blipFill>
          <a:blip r:embed="rId2"/>
          <a:stretch>
            <a:fillRect/>
          </a:stretch>
        </p:blipFill>
        <p:spPr>
          <a:xfrm>
            <a:off x="1817285" y="2960779"/>
            <a:ext cx="13926517" cy="6297521"/>
          </a:xfrm>
          <a:prstGeom prst="rect">
            <a:avLst/>
          </a:prstGeom>
        </p:spPr>
      </p:pic>
      <p:sp>
        <p:nvSpPr>
          <p:cNvPr id="7" name="TextBox 6">
            <a:extLst>
              <a:ext uri="{FF2B5EF4-FFF2-40B4-BE49-F238E27FC236}">
                <a16:creationId xmlns:a16="http://schemas.microsoft.com/office/drawing/2014/main" id="{EB3312EB-3DA4-0D47-AA34-8FE85C490AF7}"/>
              </a:ext>
            </a:extLst>
          </p:cNvPr>
          <p:cNvSpPr txBox="1"/>
          <p:nvPr/>
        </p:nvSpPr>
        <p:spPr>
          <a:xfrm>
            <a:off x="1640593" y="1784537"/>
            <a:ext cx="6067571" cy="769441"/>
          </a:xfrm>
          <a:prstGeom prst="rect">
            <a:avLst/>
          </a:prstGeom>
          <a:noFill/>
        </p:spPr>
        <p:txBody>
          <a:bodyPr wrap="square" rtlCol="0">
            <a:spAutoFit/>
          </a:bodyPr>
          <a:lstStyle/>
          <a:p>
            <a:pPr algn="l"/>
            <a:r>
              <a:rPr lang="en-US" sz="4400" b="1"/>
              <a:t>CHARITY REQUEST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15573C8D-1B86-F245-A645-501751EF6816}"/>
              </a:ext>
            </a:extLst>
          </p:cNvPr>
          <p:cNvPicPr>
            <a:picLocks noChangeAspect="1"/>
          </p:cNvPicPr>
          <p:nvPr/>
        </p:nvPicPr>
        <p:blipFill>
          <a:blip r:embed="rId2"/>
          <a:stretch>
            <a:fillRect/>
          </a:stretch>
        </p:blipFill>
        <p:spPr>
          <a:xfrm>
            <a:off x="1547391" y="2447037"/>
            <a:ext cx="14610248" cy="6811263"/>
          </a:xfrm>
          <a:prstGeom prst="rect">
            <a:avLst/>
          </a:prstGeom>
        </p:spPr>
      </p:pic>
      <p:sp>
        <p:nvSpPr>
          <p:cNvPr id="7" name="TextBox 6">
            <a:extLst>
              <a:ext uri="{FF2B5EF4-FFF2-40B4-BE49-F238E27FC236}">
                <a16:creationId xmlns:a16="http://schemas.microsoft.com/office/drawing/2014/main" id="{76BA922B-0699-4747-9339-B589AE36C967}"/>
              </a:ext>
            </a:extLst>
          </p:cNvPr>
          <p:cNvSpPr txBox="1"/>
          <p:nvPr/>
        </p:nvSpPr>
        <p:spPr>
          <a:xfrm>
            <a:off x="1547391" y="1353148"/>
            <a:ext cx="4584955" cy="769441"/>
          </a:xfrm>
          <a:prstGeom prst="rect">
            <a:avLst/>
          </a:prstGeom>
          <a:noFill/>
        </p:spPr>
        <p:txBody>
          <a:bodyPr wrap="square" rtlCol="0">
            <a:spAutoFit/>
          </a:bodyPr>
          <a:lstStyle/>
          <a:p>
            <a:pPr algn="l"/>
            <a:r>
              <a:rPr lang="en-US" sz="4400" b="1"/>
              <a:t>CHECK DETAILS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9780B808-6C7F-0C41-AB83-0FBE1903725E}"/>
              </a:ext>
            </a:extLst>
          </p:cNvPr>
          <p:cNvPicPr>
            <a:picLocks noChangeAspect="1"/>
          </p:cNvPicPr>
          <p:nvPr/>
        </p:nvPicPr>
        <p:blipFill>
          <a:blip r:embed="rId2"/>
          <a:stretch>
            <a:fillRect/>
          </a:stretch>
        </p:blipFill>
        <p:spPr>
          <a:xfrm>
            <a:off x="1871263" y="3077426"/>
            <a:ext cx="14286376" cy="6180874"/>
          </a:xfrm>
          <a:prstGeom prst="rect">
            <a:avLst/>
          </a:prstGeom>
        </p:spPr>
      </p:pic>
      <p:sp>
        <p:nvSpPr>
          <p:cNvPr id="7" name="TextBox 6">
            <a:extLst>
              <a:ext uri="{FF2B5EF4-FFF2-40B4-BE49-F238E27FC236}">
                <a16:creationId xmlns:a16="http://schemas.microsoft.com/office/drawing/2014/main" id="{DD1696B6-BD62-364D-ABE6-5842847DD21F}"/>
              </a:ext>
            </a:extLst>
          </p:cNvPr>
          <p:cNvSpPr txBox="1"/>
          <p:nvPr/>
        </p:nvSpPr>
        <p:spPr>
          <a:xfrm>
            <a:off x="1478657" y="1668343"/>
            <a:ext cx="10630575" cy="769441"/>
          </a:xfrm>
          <a:prstGeom prst="rect">
            <a:avLst/>
          </a:prstGeom>
          <a:noFill/>
        </p:spPr>
        <p:txBody>
          <a:bodyPr wrap="square" rtlCol="0">
            <a:spAutoFit/>
          </a:bodyPr>
          <a:lstStyle/>
          <a:p>
            <a:pPr algn="l"/>
            <a:r>
              <a:rPr lang="en-US" sz="4400" b="1"/>
              <a:t>MONEY TRANSFERRED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D939095B-275C-894C-B23E-C5E5846844C1}"/>
              </a:ext>
            </a:extLst>
          </p:cNvPr>
          <p:cNvPicPr>
            <a:picLocks noChangeAspect="1"/>
          </p:cNvPicPr>
          <p:nvPr/>
        </p:nvPicPr>
        <p:blipFill>
          <a:blip r:embed="rId2"/>
          <a:stretch>
            <a:fillRect/>
          </a:stretch>
        </p:blipFill>
        <p:spPr>
          <a:xfrm>
            <a:off x="1691334" y="2213550"/>
            <a:ext cx="14574262" cy="7044750"/>
          </a:xfrm>
          <a:prstGeom prst="rect">
            <a:avLst/>
          </a:prstGeom>
        </p:spPr>
      </p:pic>
      <p:sp>
        <p:nvSpPr>
          <p:cNvPr id="7" name="TextBox 6">
            <a:extLst>
              <a:ext uri="{FF2B5EF4-FFF2-40B4-BE49-F238E27FC236}">
                <a16:creationId xmlns:a16="http://schemas.microsoft.com/office/drawing/2014/main" id="{AB0648C8-F73C-0F48-AE83-91C9C768C831}"/>
              </a:ext>
            </a:extLst>
          </p:cNvPr>
          <p:cNvSpPr txBox="1"/>
          <p:nvPr/>
        </p:nvSpPr>
        <p:spPr>
          <a:xfrm>
            <a:off x="1370700" y="1236405"/>
            <a:ext cx="8219524" cy="769441"/>
          </a:xfrm>
          <a:prstGeom prst="rect">
            <a:avLst/>
          </a:prstGeom>
          <a:noFill/>
        </p:spPr>
        <p:txBody>
          <a:bodyPr wrap="square" rtlCol="0">
            <a:spAutoFit/>
          </a:bodyPr>
          <a:lstStyle/>
          <a:p>
            <a:pPr algn="l"/>
            <a:r>
              <a:rPr lang="en-US" sz="4400" b="1"/>
              <a:t>MONEY TRANSFERRING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a:extLst>
              <a:ext uri="{FF2B5EF4-FFF2-40B4-BE49-F238E27FC236}">
                <a16:creationId xmlns:a16="http://schemas.microsoft.com/office/drawing/2014/main" id="{0100E66E-6DEE-0F46-9BE4-E4224CF67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479" y="2754934"/>
            <a:ext cx="14169001" cy="6503366"/>
          </a:xfrm>
          <a:prstGeom prst="rect">
            <a:avLst/>
          </a:prstGeom>
        </p:spPr>
      </p:pic>
      <p:sp>
        <p:nvSpPr>
          <p:cNvPr id="5" name="TextBox 4">
            <a:extLst>
              <a:ext uri="{FF2B5EF4-FFF2-40B4-BE49-F238E27FC236}">
                <a16:creationId xmlns:a16="http://schemas.microsoft.com/office/drawing/2014/main" id="{5CCABA75-C206-C84E-8120-BDDD2AF25A47}"/>
              </a:ext>
            </a:extLst>
          </p:cNvPr>
          <p:cNvSpPr txBox="1"/>
          <p:nvPr/>
        </p:nvSpPr>
        <p:spPr>
          <a:xfrm>
            <a:off x="1748550" y="2047048"/>
            <a:ext cx="3919217" cy="707886"/>
          </a:xfrm>
          <a:prstGeom prst="rect">
            <a:avLst/>
          </a:prstGeom>
          <a:noFill/>
        </p:spPr>
        <p:txBody>
          <a:bodyPr wrap="square" rtlCol="0">
            <a:spAutoFit/>
          </a:bodyPr>
          <a:lstStyle/>
          <a:p>
            <a:pPr algn="l"/>
            <a:r>
              <a:rPr lang="en-US" sz="4000" b="1">
                <a:latin typeface="Open Sans ExtraBold" panose="020B0606030504020204" pitchFamily="34" charset="0"/>
                <a:ea typeface="Open Sans ExtraBold" panose="020B0606030504020204" pitchFamily="34" charset="0"/>
                <a:cs typeface="Open Sans ExtraBold" panose="020B0606030504020204" pitchFamily="34" charset="0"/>
              </a:rPr>
              <a:t>MAIN PAGE </a:t>
            </a:r>
          </a:p>
        </p:txBody>
      </p:sp>
      <p:sp>
        <p:nvSpPr>
          <p:cNvPr id="6" name="TextBox 5">
            <a:extLst>
              <a:ext uri="{FF2B5EF4-FFF2-40B4-BE49-F238E27FC236}">
                <a16:creationId xmlns:a16="http://schemas.microsoft.com/office/drawing/2014/main" id="{8088A3E0-9258-A047-33F7-126046CE3F7B}"/>
              </a:ext>
            </a:extLst>
          </p:cNvPr>
          <p:cNvSpPr txBox="1"/>
          <p:nvPr/>
        </p:nvSpPr>
        <p:spPr>
          <a:xfrm>
            <a:off x="1928479" y="1122376"/>
            <a:ext cx="6348261" cy="830997"/>
          </a:xfrm>
          <a:prstGeom prst="rect">
            <a:avLst/>
          </a:prstGeom>
          <a:noFill/>
        </p:spPr>
        <p:txBody>
          <a:bodyPr wrap="square" rtlCol="0">
            <a:spAutoFit/>
          </a:bodyPr>
          <a:lstStyle/>
          <a:p>
            <a:pPr algn="l"/>
            <a:r>
              <a:rPr lang="en-US" sz="4800" b="1">
                <a:latin typeface="Open Sans ExtraBold" panose="020B0606030504020204" pitchFamily="34" charset="0"/>
                <a:ea typeface="Open Sans ExtraBold" panose="020B0606030504020204" pitchFamily="34" charset="0"/>
                <a:cs typeface="Open Sans ExtraBold" panose="020B0606030504020204" pitchFamily="34" charset="0"/>
              </a:rPr>
              <a:t>SNAP SHOTS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DAB0368B-73B4-DB3F-A90D-73562D2CD046}"/>
              </a:ext>
            </a:extLst>
          </p:cNvPr>
          <p:cNvPicPr>
            <a:picLocks noChangeAspect="1"/>
          </p:cNvPicPr>
          <p:nvPr/>
        </p:nvPicPr>
        <p:blipFill>
          <a:blip r:embed="rId2"/>
          <a:stretch>
            <a:fillRect/>
          </a:stretch>
        </p:blipFill>
        <p:spPr>
          <a:xfrm>
            <a:off x="2189738" y="2407014"/>
            <a:ext cx="13908524" cy="6851286"/>
          </a:xfrm>
          <a:prstGeom prst="rect">
            <a:avLst/>
          </a:prstGeom>
        </p:spPr>
      </p:pic>
      <p:sp>
        <p:nvSpPr>
          <p:cNvPr id="7" name="TextBox 6">
            <a:extLst>
              <a:ext uri="{FF2B5EF4-FFF2-40B4-BE49-F238E27FC236}">
                <a16:creationId xmlns:a16="http://schemas.microsoft.com/office/drawing/2014/main" id="{A7EAAF58-0C58-D120-B690-6D0E3AFEFBAF}"/>
              </a:ext>
            </a:extLst>
          </p:cNvPr>
          <p:cNvSpPr txBox="1"/>
          <p:nvPr/>
        </p:nvSpPr>
        <p:spPr>
          <a:xfrm>
            <a:off x="1766543" y="1333137"/>
            <a:ext cx="8637455" cy="769441"/>
          </a:xfrm>
          <a:prstGeom prst="rect">
            <a:avLst/>
          </a:prstGeom>
          <a:noFill/>
        </p:spPr>
        <p:txBody>
          <a:bodyPr vert="horz" wrap="square" rtlCol="0">
            <a:spAutoFit/>
          </a:bodyPr>
          <a:lstStyle/>
          <a:p>
            <a:pPr algn="l"/>
            <a:r>
              <a:rPr lang="en-US" sz="4400" b="1" i="1">
                <a:latin typeface="Open Sans ExtraBold" panose="020B0606030504020204" pitchFamily="34" charset="0"/>
                <a:ea typeface="Open Sans ExtraBold" panose="020B0606030504020204" pitchFamily="34" charset="0"/>
                <a:cs typeface="Open Sans ExtraBold" panose="020B0606030504020204" pitchFamily="34" charset="0"/>
              </a:rPr>
              <a:t>CHARITY MAIN PAGE </a:t>
            </a:r>
          </a:p>
        </p:txBody>
      </p:sp>
    </p:spTree>
    <p:extLst>
      <p:ext uri="{BB962C8B-B14F-4D97-AF65-F5344CB8AC3E}">
        <p14:creationId xmlns:p14="http://schemas.microsoft.com/office/powerpoint/2010/main" val="2034277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12" name="Picture 12">
            <a:extLst>
              <a:ext uri="{FF2B5EF4-FFF2-40B4-BE49-F238E27FC236}">
                <a16:creationId xmlns:a16="http://schemas.microsoft.com/office/drawing/2014/main" id="{76F87C02-2714-F8B2-CEC7-0440CB317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691" y="2536927"/>
            <a:ext cx="6855301" cy="6513511"/>
          </a:xfrm>
          <a:prstGeom prst="rect">
            <a:avLst/>
          </a:prstGeom>
        </p:spPr>
      </p:pic>
      <p:sp>
        <p:nvSpPr>
          <p:cNvPr id="13" name="TextBox 12">
            <a:extLst>
              <a:ext uri="{FF2B5EF4-FFF2-40B4-BE49-F238E27FC236}">
                <a16:creationId xmlns:a16="http://schemas.microsoft.com/office/drawing/2014/main" id="{DA1792F7-1370-658F-B451-5EF1E2BBF3E4}"/>
              </a:ext>
            </a:extLst>
          </p:cNvPr>
          <p:cNvSpPr txBox="1"/>
          <p:nvPr/>
        </p:nvSpPr>
        <p:spPr>
          <a:xfrm>
            <a:off x="1460664" y="1236562"/>
            <a:ext cx="10612582" cy="769441"/>
          </a:xfrm>
          <a:prstGeom prst="rect">
            <a:avLst/>
          </a:prstGeom>
          <a:noFill/>
        </p:spPr>
        <p:txBody>
          <a:bodyPr wrap="square" rtlCol="0">
            <a:spAutoFit/>
          </a:bodyPr>
          <a:lstStyle/>
          <a:p>
            <a:pPr algn="l"/>
            <a:r>
              <a:rPr lang="en-US" sz="4400" b="1">
                <a:latin typeface="Open Sans ExtraBold" panose="020B0606030504020204" pitchFamily="34" charset="0"/>
                <a:ea typeface="Open Sans ExtraBold" panose="020B0606030504020204" pitchFamily="34" charset="0"/>
                <a:cs typeface="Open Sans ExtraBold" panose="020B0606030504020204" pitchFamily="34" charset="0"/>
              </a:rPr>
              <a:t>CHARITY REGISTER PAGE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a:extLst>
              <a:ext uri="{FF2B5EF4-FFF2-40B4-BE49-F238E27FC236}">
                <a16:creationId xmlns:a16="http://schemas.microsoft.com/office/drawing/2014/main" id="{AE497687-E668-EB40-AD3B-676B343F2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177" y="2442822"/>
            <a:ext cx="13818882" cy="6545083"/>
          </a:xfrm>
          <a:prstGeom prst="rect">
            <a:avLst/>
          </a:prstGeom>
        </p:spPr>
      </p:pic>
      <p:sp>
        <p:nvSpPr>
          <p:cNvPr id="5" name="TextBox 4">
            <a:extLst>
              <a:ext uri="{FF2B5EF4-FFF2-40B4-BE49-F238E27FC236}">
                <a16:creationId xmlns:a16="http://schemas.microsoft.com/office/drawing/2014/main" id="{35FEE227-FB76-CB48-BC14-CEBE5A388CF3}"/>
              </a:ext>
            </a:extLst>
          </p:cNvPr>
          <p:cNvSpPr txBox="1"/>
          <p:nvPr/>
        </p:nvSpPr>
        <p:spPr>
          <a:xfrm>
            <a:off x="1604608" y="1402986"/>
            <a:ext cx="7893058" cy="769441"/>
          </a:xfrm>
          <a:prstGeom prst="rect">
            <a:avLst/>
          </a:prstGeom>
          <a:noFill/>
        </p:spPr>
        <p:txBody>
          <a:bodyPr wrap="square" rtlCol="0">
            <a:spAutoFit/>
          </a:bodyPr>
          <a:lstStyle/>
          <a:p>
            <a:pPr algn="l"/>
            <a:r>
              <a:rPr lang="en-US" sz="4400" b="1"/>
              <a:t>CHARITY MAIN PAGE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8" name="Picture 7">
            <a:extLst>
              <a:ext uri="{FF2B5EF4-FFF2-40B4-BE49-F238E27FC236}">
                <a16:creationId xmlns:a16="http://schemas.microsoft.com/office/drawing/2014/main" id="{782B5395-8FFB-9D26-4614-FA52CAA8A41A}"/>
              </a:ext>
            </a:extLst>
          </p:cNvPr>
          <p:cNvPicPr>
            <a:picLocks noChangeAspect="1"/>
          </p:cNvPicPr>
          <p:nvPr/>
        </p:nvPicPr>
        <p:blipFill>
          <a:blip r:embed="rId2"/>
          <a:stretch>
            <a:fillRect/>
          </a:stretch>
        </p:blipFill>
        <p:spPr>
          <a:xfrm>
            <a:off x="2126763" y="2673757"/>
            <a:ext cx="14034473" cy="6584543"/>
          </a:xfrm>
          <a:prstGeom prst="rect">
            <a:avLst/>
          </a:prstGeom>
        </p:spPr>
      </p:pic>
      <p:sp>
        <p:nvSpPr>
          <p:cNvPr id="9" name="TextBox 8">
            <a:extLst>
              <a:ext uri="{FF2B5EF4-FFF2-40B4-BE49-F238E27FC236}">
                <a16:creationId xmlns:a16="http://schemas.microsoft.com/office/drawing/2014/main" id="{72988D74-4BDC-BF78-5FDA-65F65F24EC61}"/>
              </a:ext>
            </a:extLst>
          </p:cNvPr>
          <p:cNvSpPr txBox="1"/>
          <p:nvPr/>
        </p:nvSpPr>
        <p:spPr>
          <a:xfrm>
            <a:off x="8226001" y="4231574"/>
            <a:ext cx="1828800" cy="1828800"/>
          </a:xfrm>
          <a:prstGeom prst="rect">
            <a:avLst/>
          </a:prstGeom>
          <a:noFill/>
        </p:spPr>
        <p:txBody>
          <a:bodyPr wrap="square" rtlCol="0">
            <a:spAutoFit/>
          </a:bodyPr>
          <a:lstStyle/>
          <a:p>
            <a:pPr algn="l"/>
            <a:endParaRPr lang="en-US"/>
          </a:p>
        </p:txBody>
      </p:sp>
      <p:sp>
        <p:nvSpPr>
          <p:cNvPr id="10" name="TextBox 9">
            <a:extLst>
              <a:ext uri="{FF2B5EF4-FFF2-40B4-BE49-F238E27FC236}">
                <a16:creationId xmlns:a16="http://schemas.microsoft.com/office/drawing/2014/main" id="{0B0C68DC-2002-D217-9D8C-F7F563F454D2}"/>
              </a:ext>
            </a:extLst>
          </p:cNvPr>
          <p:cNvSpPr txBox="1"/>
          <p:nvPr/>
        </p:nvSpPr>
        <p:spPr>
          <a:xfrm>
            <a:off x="1496650" y="1466508"/>
            <a:ext cx="10630575" cy="769441"/>
          </a:xfrm>
          <a:prstGeom prst="rect">
            <a:avLst/>
          </a:prstGeom>
          <a:noFill/>
        </p:spPr>
        <p:txBody>
          <a:bodyPr wrap="square" rtlCol="0">
            <a:spAutoFit/>
          </a:bodyPr>
          <a:lstStyle/>
          <a:p>
            <a:pPr algn="l"/>
            <a:r>
              <a:rPr lang="en-US" sz="4400" b="1">
                <a:latin typeface="Open Sans ExtraBold" panose="020B0606030504020204" pitchFamily="34" charset="0"/>
                <a:ea typeface="Open Sans ExtraBold" panose="020B0606030504020204" pitchFamily="34" charset="0"/>
                <a:cs typeface="Open Sans ExtraBold" panose="020B0606030504020204" pitchFamily="34" charset="0"/>
              </a:rPr>
              <a:t>CHARITY ACCOUNT VIEW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64686" y="1046693"/>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618660" y="904875"/>
            <a:ext cx="5377657" cy="1025152"/>
          </a:xfrm>
          <a:prstGeom prst="rect">
            <a:avLst/>
          </a:prstGeom>
        </p:spPr>
        <p:txBody>
          <a:bodyPr lIns="0" tIns="0" rIns="0" bIns="0" rtlCol="0" anchor="t">
            <a:spAutoFit/>
          </a:bodyPr>
          <a:lstStyle/>
          <a:p>
            <a:pPr algn="ctr">
              <a:lnSpc>
                <a:spcPts val="8819"/>
              </a:lnSpc>
            </a:pPr>
            <a:r>
              <a:rPr lang="en-US" sz="5400">
                <a:solidFill>
                  <a:srgbClr val="000000"/>
                </a:solidFill>
                <a:latin typeface="Open Sans Extra Bold"/>
              </a:rPr>
              <a:t>E-R DIAGRAM </a:t>
            </a:r>
          </a:p>
        </p:txBody>
      </p:sp>
      <p:pic>
        <p:nvPicPr>
          <p:cNvPr id="7" name="Picture 6">
            <a:extLst>
              <a:ext uri="{FF2B5EF4-FFF2-40B4-BE49-F238E27FC236}">
                <a16:creationId xmlns:a16="http://schemas.microsoft.com/office/drawing/2014/main" id="{83B2AB09-47E8-AD44-90FC-48C20365C9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4888" y="2071845"/>
            <a:ext cx="13332751" cy="7168461"/>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79AFFBC-6B02-42CD-BA93-05B817EC51BB}"/>
                  </a:ext>
                </a:extLst>
              </p14:cNvPr>
              <p14:cNvContentPartPr/>
              <p14:nvPr/>
            </p14:nvContentPartPr>
            <p14:xfrm>
              <a:off x="-568593" y="359684"/>
              <a:ext cx="360" cy="360"/>
            </p14:xfrm>
          </p:contentPart>
        </mc:Choice>
        <mc:Fallback xmlns="">
          <p:pic>
            <p:nvPicPr>
              <p:cNvPr id="5" name="Ink 4">
                <a:extLst>
                  <a:ext uri="{FF2B5EF4-FFF2-40B4-BE49-F238E27FC236}">
                    <a16:creationId xmlns:a16="http://schemas.microsoft.com/office/drawing/2014/main" id="{979AFFBC-6B02-42CD-BA93-05B817EC51BB}"/>
                  </a:ext>
                </a:extLst>
              </p:cNvPr>
              <p:cNvPicPr/>
              <p:nvPr/>
            </p:nvPicPr>
            <p:blipFill>
              <a:blip r:embed="rId4"/>
              <a:stretch>
                <a:fillRect/>
              </a:stretch>
            </p:blipFill>
            <p:spPr>
              <a:xfrm>
                <a:off x="-631593" y="29704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09045C5-36B2-4234-9E9E-2C558D0FA7A3}"/>
                  </a:ext>
                </a:extLst>
              </p14:cNvPr>
              <p14:cNvContentPartPr/>
              <p14:nvPr/>
            </p14:nvContentPartPr>
            <p14:xfrm>
              <a:off x="2610567" y="6344324"/>
              <a:ext cx="2561400" cy="454680"/>
            </p14:xfrm>
          </p:contentPart>
        </mc:Choice>
        <mc:Fallback xmlns="">
          <p:pic>
            <p:nvPicPr>
              <p:cNvPr id="6" name="Ink 5">
                <a:extLst>
                  <a:ext uri="{FF2B5EF4-FFF2-40B4-BE49-F238E27FC236}">
                    <a16:creationId xmlns:a16="http://schemas.microsoft.com/office/drawing/2014/main" id="{209045C5-36B2-4234-9E9E-2C558D0FA7A3}"/>
                  </a:ext>
                </a:extLst>
              </p:cNvPr>
              <p:cNvPicPr/>
              <p:nvPr/>
            </p:nvPicPr>
            <p:blipFill>
              <a:blip r:embed="rId6"/>
              <a:stretch>
                <a:fillRect/>
              </a:stretch>
            </p:blipFill>
            <p:spPr>
              <a:xfrm>
                <a:off x="2547927" y="6281684"/>
                <a:ext cx="2687040" cy="5803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8CCFB4C4-A386-21EF-1AD4-ED46152147A9}"/>
              </a:ext>
            </a:extLst>
          </p:cNvPr>
          <p:cNvPicPr>
            <a:picLocks noChangeAspect="1"/>
          </p:cNvPicPr>
          <p:nvPr/>
        </p:nvPicPr>
        <p:blipFill>
          <a:blip r:embed="rId2"/>
          <a:stretch>
            <a:fillRect/>
          </a:stretch>
        </p:blipFill>
        <p:spPr>
          <a:xfrm>
            <a:off x="1907249" y="2088079"/>
            <a:ext cx="14646234" cy="7193610"/>
          </a:xfrm>
          <a:prstGeom prst="rect">
            <a:avLst/>
          </a:prstGeom>
        </p:spPr>
      </p:pic>
      <p:sp>
        <p:nvSpPr>
          <p:cNvPr id="7" name="TextBox 6">
            <a:extLst>
              <a:ext uri="{FF2B5EF4-FFF2-40B4-BE49-F238E27FC236}">
                <a16:creationId xmlns:a16="http://schemas.microsoft.com/office/drawing/2014/main" id="{F4227053-C3A9-6757-7859-A5F20DF49761}"/>
              </a:ext>
            </a:extLst>
          </p:cNvPr>
          <p:cNvSpPr txBox="1"/>
          <p:nvPr/>
        </p:nvSpPr>
        <p:spPr>
          <a:xfrm>
            <a:off x="1907249" y="1295249"/>
            <a:ext cx="6942027" cy="769441"/>
          </a:xfrm>
          <a:prstGeom prst="rect">
            <a:avLst/>
          </a:prstGeom>
          <a:noFill/>
        </p:spPr>
        <p:txBody>
          <a:bodyPr wrap="square" rtlCol="0">
            <a:spAutoFit/>
          </a:bodyPr>
          <a:lstStyle/>
          <a:p>
            <a:r>
              <a:rPr lang="en-US" sz="4400" b="1">
                <a:effectLst/>
                <a:latin typeface="Open Sans ExtraBold" panose="020B0606030504020204" pitchFamily="34" charset="0"/>
                <a:ea typeface="Open Sans ExtraBold" panose="020B0606030504020204" pitchFamily="34" charset="0"/>
                <a:cs typeface="Open Sans ExtraBold" panose="020B0606030504020204" pitchFamily="34" charset="0"/>
              </a:rPr>
              <a:t>PUBLIC LOGIN PAGE:</a:t>
            </a:r>
            <a:endParaRPr lang="en-GB" sz="4400">
              <a:effectLst/>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3529276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C1A06DF7-23D2-5E43-6AC5-7BC9C8D1291C}"/>
              </a:ext>
            </a:extLst>
          </p:cNvPr>
          <p:cNvPicPr>
            <a:picLocks noChangeAspect="1"/>
          </p:cNvPicPr>
          <p:nvPr/>
        </p:nvPicPr>
        <p:blipFill rotWithShape="1">
          <a:blip r:embed="rId2"/>
          <a:srcRect b="7354"/>
          <a:stretch/>
        </p:blipFill>
        <p:spPr bwMode="auto">
          <a:xfrm>
            <a:off x="1907249" y="2357073"/>
            <a:ext cx="14484298" cy="660340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87681399-BEC8-780D-78A9-F2528E79E30B}"/>
              </a:ext>
            </a:extLst>
          </p:cNvPr>
          <p:cNvSpPr txBox="1"/>
          <p:nvPr/>
        </p:nvSpPr>
        <p:spPr>
          <a:xfrm>
            <a:off x="1298727" y="1326527"/>
            <a:ext cx="9712937" cy="769441"/>
          </a:xfrm>
          <a:prstGeom prst="rect">
            <a:avLst/>
          </a:prstGeom>
          <a:noFill/>
        </p:spPr>
        <p:txBody>
          <a:bodyPr wrap="square" rtlCol="0">
            <a:spAutoFit/>
          </a:bodyPr>
          <a:lstStyle/>
          <a:p>
            <a:pPr algn="l"/>
            <a:r>
              <a:rPr lang="en-US" sz="4400" b="1">
                <a:latin typeface="Open Sans ExtraBold" panose="020B0606030504020204" pitchFamily="34" charset="0"/>
                <a:ea typeface="Open Sans ExtraBold" panose="020B0606030504020204" pitchFamily="34" charset="0"/>
                <a:cs typeface="Open Sans ExtraBold" panose="020B0606030504020204" pitchFamily="34" charset="0"/>
              </a:rPr>
              <a:t>PUBLIC REGISTER PAGE </a:t>
            </a:r>
          </a:p>
        </p:txBody>
      </p:sp>
    </p:spTree>
    <p:extLst>
      <p:ext uri="{BB962C8B-B14F-4D97-AF65-F5344CB8AC3E}">
        <p14:creationId xmlns:p14="http://schemas.microsoft.com/office/powerpoint/2010/main" val="733940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a:extLst>
              <a:ext uri="{FF2B5EF4-FFF2-40B4-BE49-F238E27FC236}">
                <a16:creationId xmlns:a16="http://schemas.microsoft.com/office/drawing/2014/main" id="{0792FDAB-681F-F247-B994-8DC81B2FA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675" y="2811603"/>
            <a:ext cx="13947033" cy="5844029"/>
          </a:xfrm>
          <a:prstGeom prst="rect">
            <a:avLst/>
          </a:prstGeom>
        </p:spPr>
      </p:pic>
      <p:sp>
        <p:nvSpPr>
          <p:cNvPr id="5" name="TextBox 4">
            <a:extLst>
              <a:ext uri="{FF2B5EF4-FFF2-40B4-BE49-F238E27FC236}">
                <a16:creationId xmlns:a16="http://schemas.microsoft.com/office/drawing/2014/main" id="{7DB746E6-B657-7742-870E-D69AA6EB61AA}"/>
              </a:ext>
            </a:extLst>
          </p:cNvPr>
          <p:cNvSpPr txBox="1"/>
          <p:nvPr/>
        </p:nvSpPr>
        <p:spPr>
          <a:xfrm>
            <a:off x="1799291" y="1631368"/>
            <a:ext cx="5754495" cy="769441"/>
          </a:xfrm>
          <a:prstGeom prst="rect">
            <a:avLst/>
          </a:prstGeom>
          <a:noFill/>
        </p:spPr>
        <p:txBody>
          <a:bodyPr wrap="square" rtlCol="0">
            <a:spAutoFit/>
          </a:bodyPr>
          <a:lstStyle/>
          <a:p>
            <a:pPr algn="l"/>
            <a:r>
              <a:rPr lang="en-US" sz="4400" b="1"/>
              <a:t>PUBLIC MAIN PAGE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4" name="Picture 4">
            <a:extLst>
              <a:ext uri="{FF2B5EF4-FFF2-40B4-BE49-F238E27FC236}">
                <a16:creationId xmlns:a16="http://schemas.microsoft.com/office/drawing/2014/main" id="{6F9B7FC7-A4D1-A24D-A017-197989E9F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268" y="2321964"/>
            <a:ext cx="14061464" cy="6648450"/>
          </a:xfrm>
          <a:prstGeom prst="rect">
            <a:avLst/>
          </a:prstGeom>
        </p:spPr>
      </p:pic>
      <p:sp>
        <p:nvSpPr>
          <p:cNvPr id="5" name="TextBox 4">
            <a:extLst>
              <a:ext uri="{FF2B5EF4-FFF2-40B4-BE49-F238E27FC236}">
                <a16:creationId xmlns:a16="http://schemas.microsoft.com/office/drawing/2014/main" id="{08B9CCAE-9E10-6043-9FDF-D800EA774ADC}"/>
              </a:ext>
            </a:extLst>
          </p:cNvPr>
          <p:cNvSpPr txBox="1"/>
          <p:nvPr/>
        </p:nvSpPr>
        <p:spPr>
          <a:xfrm>
            <a:off x="1730558" y="1334579"/>
            <a:ext cx="8219524" cy="769441"/>
          </a:xfrm>
          <a:prstGeom prst="rect">
            <a:avLst/>
          </a:prstGeom>
          <a:noFill/>
        </p:spPr>
        <p:txBody>
          <a:bodyPr wrap="square" rtlCol="0">
            <a:spAutoFit/>
          </a:bodyPr>
          <a:lstStyle/>
          <a:p>
            <a:pPr algn="l"/>
            <a:r>
              <a:rPr lang="en-US" sz="4400" b="1"/>
              <a:t>BANK MAIN PAGE </a:t>
            </a:r>
          </a:p>
        </p:txBody>
      </p:sp>
    </p:spTree>
    <p:extLst>
      <p:ext uri="{BB962C8B-B14F-4D97-AF65-F5344CB8AC3E}">
        <p14:creationId xmlns:p14="http://schemas.microsoft.com/office/powerpoint/2010/main" val="4221865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B8EF0B81-7D04-441E-F033-67A759425484}"/>
              </a:ext>
            </a:extLst>
          </p:cNvPr>
          <p:cNvPicPr>
            <a:picLocks noChangeAspect="1"/>
          </p:cNvPicPr>
          <p:nvPr/>
        </p:nvPicPr>
        <p:blipFill>
          <a:blip r:embed="rId2"/>
          <a:stretch>
            <a:fillRect/>
          </a:stretch>
        </p:blipFill>
        <p:spPr>
          <a:xfrm>
            <a:off x="2033200" y="2381755"/>
            <a:ext cx="14934120" cy="6704668"/>
          </a:xfrm>
          <a:prstGeom prst="rect">
            <a:avLst/>
          </a:prstGeom>
        </p:spPr>
      </p:pic>
      <p:sp>
        <p:nvSpPr>
          <p:cNvPr id="7" name="TextBox 6">
            <a:extLst>
              <a:ext uri="{FF2B5EF4-FFF2-40B4-BE49-F238E27FC236}">
                <a16:creationId xmlns:a16="http://schemas.microsoft.com/office/drawing/2014/main" id="{A45C7563-4C5E-2771-A55F-41B373019096}"/>
              </a:ext>
            </a:extLst>
          </p:cNvPr>
          <p:cNvSpPr txBox="1"/>
          <p:nvPr/>
        </p:nvSpPr>
        <p:spPr>
          <a:xfrm>
            <a:off x="1028700" y="1440437"/>
            <a:ext cx="10612582" cy="769441"/>
          </a:xfrm>
          <a:prstGeom prst="rect">
            <a:avLst/>
          </a:prstGeom>
          <a:noFill/>
        </p:spPr>
        <p:txBody>
          <a:bodyPr wrap="square" rtlCol="0">
            <a:spAutoFit/>
          </a:bodyPr>
          <a:lstStyle/>
          <a:p>
            <a:pPr algn="l"/>
            <a:r>
              <a:rPr lang="en-US" sz="4400" b="1">
                <a:latin typeface="Open Sans ExtraBold" panose="020B0606030504020204" pitchFamily="34" charset="0"/>
                <a:ea typeface="Open Sans ExtraBold" panose="020B0606030504020204" pitchFamily="34" charset="0"/>
                <a:cs typeface="Open Sans ExtraBold" panose="020B0606030504020204" pitchFamily="34" charset="0"/>
              </a:rPr>
              <a:t>CHEQUE VIEW PAGE </a:t>
            </a:r>
          </a:p>
        </p:txBody>
      </p:sp>
    </p:spTree>
    <p:extLst>
      <p:ext uri="{BB962C8B-B14F-4D97-AF65-F5344CB8AC3E}">
        <p14:creationId xmlns:p14="http://schemas.microsoft.com/office/powerpoint/2010/main" val="2250758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607060" y="1301750"/>
            <a:ext cx="6718470" cy="3841750"/>
          </a:xfrm>
          <a:prstGeom prst="rect">
            <a:avLst/>
          </a:prstGeom>
        </p:spPr>
        <p:txBody>
          <a:bodyPr lIns="0" tIns="0" rIns="0" bIns="0" rtlCol="0" anchor="t">
            <a:spAutoFit/>
          </a:bodyPr>
          <a:lstStyle/>
          <a:p>
            <a:pPr algn="ctr">
              <a:lnSpc>
                <a:spcPts val="7699"/>
              </a:lnSpc>
            </a:pPr>
            <a:r>
              <a:rPr lang="en-US" sz="5499">
                <a:solidFill>
                  <a:srgbClr val="000000"/>
                </a:solidFill>
                <a:latin typeface="Open Sans Extra Bold"/>
              </a:rPr>
              <a:t>ALGORITHM USED: </a:t>
            </a:r>
          </a:p>
          <a:p>
            <a:pPr algn="ctr">
              <a:lnSpc>
                <a:spcPts val="7699"/>
              </a:lnSpc>
            </a:pPr>
            <a:endParaRPr lang="en-US" sz="5499">
              <a:solidFill>
                <a:srgbClr val="000000"/>
              </a:solidFill>
              <a:latin typeface="Open Sans Extra Bold"/>
            </a:endParaRPr>
          </a:p>
          <a:p>
            <a:pPr>
              <a:lnSpc>
                <a:spcPts val="7699"/>
              </a:lnSpc>
            </a:pPr>
            <a:endParaRPr lang="en-US" sz="5499">
              <a:solidFill>
                <a:srgbClr val="000000"/>
              </a:solidFill>
              <a:latin typeface="Open Sans Extra Bold"/>
            </a:endParaRPr>
          </a:p>
          <a:p>
            <a:pPr algn="ctr">
              <a:lnSpc>
                <a:spcPts val="7699"/>
              </a:lnSpc>
            </a:pPr>
            <a:endParaRPr lang="en-US" sz="5499">
              <a:solidFill>
                <a:srgbClr val="000000"/>
              </a:solidFill>
              <a:latin typeface="Open Sans Extra Bold"/>
            </a:endParaRPr>
          </a:p>
          <a:p>
            <a:pPr algn="ctr">
              <a:lnSpc>
                <a:spcPts val="7699"/>
              </a:lnSpc>
            </a:pPr>
            <a:endParaRPr lang="en-US" sz="5499">
              <a:solidFill>
                <a:srgbClr val="000000"/>
              </a:solidFill>
              <a:latin typeface="Open Sans Extra Bold"/>
            </a:endParaRPr>
          </a:p>
          <a:p>
            <a:pPr algn="ctr">
              <a:lnSpc>
                <a:spcPts val="7699"/>
              </a:lnSpc>
            </a:pPr>
            <a:endParaRPr lang="en-US" sz="5499">
              <a:solidFill>
                <a:srgbClr val="000000"/>
              </a:solidFill>
              <a:latin typeface="Open Sans Extra Bold"/>
            </a:endParaRPr>
          </a:p>
        </p:txBody>
      </p:sp>
      <p:sp>
        <p:nvSpPr>
          <p:cNvPr id="5" name="TextBox 5"/>
          <p:cNvSpPr txBox="1"/>
          <p:nvPr/>
        </p:nvSpPr>
        <p:spPr>
          <a:xfrm>
            <a:off x="739749" y="3635780"/>
            <a:ext cx="16230600" cy="5039360"/>
          </a:xfrm>
          <a:prstGeom prst="rect">
            <a:avLst/>
          </a:prstGeom>
        </p:spPr>
        <p:txBody>
          <a:bodyPr lIns="0" tIns="0" rIns="0" bIns="0" rtlCol="0" anchor="t">
            <a:spAutoFit/>
          </a:bodyPr>
          <a:lstStyle/>
          <a:p>
            <a:pPr marL="885191" lvl="1" indent="-442595" algn="just">
              <a:lnSpc>
                <a:spcPts val="5740"/>
              </a:lnSpc>
              <a:buFont typeface="Arial"/>
              <a:buChar char="•"/>
            </a:pPr>
            <a:r>
              <a:rPr lang="en-US" sz="4000">
                <a:solidFill>
                  <a:srgbClr val="000000"/>
                </a:solidFill>
                <a:latin typeface="Open Sans"/>
              </a:rPr>
              <a:t>In the field of cryptography and crypt analytics, the SHA-1 algorithm is a crypt-formatted hash function that is used to take a smaller input and produces a string that is 160 bits, also known as 20-byte hash value long.</a:t>
            </a:r>
          </a:p>
          <a:p>
            <a:pPr marL="885191" lvl="1" indent="-442595" algn="just">
              <a:lnSpc>
                <a:spcPts val="5740"/>
              </a:lnSpc>
              <a:buFont typeface="Arial"/>
              <a:buChar char="•"/>
            </a:pPr>
            <a:r>
              <a:rPr lang="en-US" sz="4000">
                <a:solidFill>
                  <a:srgbClr val="000000"/>
                </a:solidFill>
                <a:latin typeface="Open Sans"/>
              </a:rPr>
              <a:t> The hash value therefore generated, is known as a message digest which is typically rendered and produced as a hexadecimal number which is specifically 40 digits long.</a:t>
            </a:r>
          </a:p>
        </p:txBody>
      </p:sp>
      <p:sp>
        <p:nvSpPr>
          <p:cNvPr id="6" name="TextBox 6"/>
          <p:cNvSpPr txBox="1"/>
          <p:nvPr/>
        </p:nvSpPr>
        <p:spPr>
          <a:xfrm>
            <a:off x="-4010757" y="2515235"/>
            <a:ext cx="16230600" cy="755015"/>
          </a:xfrm>
          <a:prstGeom prst="rect">
            <a:avLst/>
          </a:prstGeom>
        </p:spPr>
        <p:txBody>
          <a:bodyPr lIns="0" tIns="0" rIns="0" bIns="0" rtlCol="0" anchor="t">
            <a:spAutoFit/>
          </a:bodyPr>
          <a:lstStyle/>
          <a:p>
            <a:pPr algn="ctr">
              <a:lnSpc>
                <a:spcPts val="6160"/>
              </a:lnSpc>
            </a:pPr>
            <a:r>
              <a:rPr lang="en-US" sz="4400">
                <a:solidFill>
                  <a:srgbClr val="000000"/>
                </a:solidFill>
                <a:latin typeface="Open Sans Bold"/>
              </a:rPr>
              <a:t>SHA ALGORITHM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513170" y="933451"/>
            <a:ext cx="6583641" cy="874214"/>
          </a:xfrm>
          <a:prstGeom prst="rect">
            <a:avLst/>
          </a:prstGeom>
        </p:spPr>
        <p:txBody>
          <a:bodyPr wrap="square" lIns="0" tIns="0" rIns="0" bIns="0" rtlCol="0" anchor="t">
            <a:spAutoFit/>
          </a:bodyPr>
          <a:lstStyle/>
          <a:p>
            <a:pPr algn="just">
              <a:lnSpc>
                <a:spcPts val="7279"/>
              </a:lnSpc>
            </a:pPr>
            <a:r>
              <a:rPr lang="en-US" sz="4800">
                <a:solidFill>
                  <a:srgbClr val="000000"/>
                </a:solidFill>
                <a:latin typeface="Open Sans Bold"/>
              </a:rPr>
              <a:t>CHARACTERISTICS</a:t>
            </a:r>
          </a:p>
        </p:txBody>
      </p:sp>
      <p:sp>
        <p:nvSpPr>
          <p:cNvPr id="5" name="TextBox 5"/>
          <p:cNvSpPr txBox="1"/>
          <p:nvPr/>
        </p:nvSpPr>
        <p:spPr>
          <a:xfrm>
            <a:off x="1415974" y="2217475"/>
            <a:ext cx="15358856" cy="5258042"/>
          </a:xfrm>
          <a:prstGeom prst="rect">
            <a:avLst/>
          </a:prstGeom>
        </p:spPr>
        <p:txBody>
          <a:bodyPr lIns="0" tIns="0" rIns="0" bIns="0" rtlCol="0" anchor="t">
            <a:spAutoFit/>
          </a:bodyPr>
          <a:lstStyle/>
          <a:p>
            <a:pPr algn="just">
              <a:lnSpc>
                <a:spcPts val="4620"/>
              </a:lnSpc>
            </a:pPr>
            <a:r>
              <a:rPr lang="en-US" sz="3300">
                <a:solidFill>
                  <a:srgbClr val="000000"/>
                </a:solidFill>
                <a:latin typeface="Open Sans"/>
              </a:rPr>
              <a:t>•	The cryptographic hash functions are utilized and used to keep and store the secured form of data by providing three different kinds of characteristics such as pre-image resistance, which is also known as the first level of image resistance, the second level of pre-image resistance and collision resistance.</a:t>
            </a:r>
          </a:p>
          <a:p>
            <a:pPr marL="457200" indent="-457200" algn="just">
              <a:lnSpc>
                <a:spcPts val="4620"/>
              </a:lnSpc>
              <a:buFont typeface="Arial" panose="020B0604020202020204" pitchFamily="34" charset="0"/>
              <a:buChar char="•"/>
            </a:pPr>
            <a:r>
              <a:rPr lang="en-US" sz="3300">
                <a:solidFill>
                  <a:srgbClr val="000000"/>
                </a:solidFill>
                <a:latin typeface="Arimo"/>
              </a:rPr>
              <a:t>The cornerstone lies in the fact that the pre-image crypt resistance technique</a:t>
            </a:r>
          </a:p>
          <a:p>
            <a:pPr algn="just">
              <a:lnSpc>
                <a:spcPts val="4620"/>
              </a:lnSpc>
            </a:pPr>
            <a:r>
              <a:rPr lang="en-US" sz="3300">
                <a:solidFill>
                  <a:srgbClr val="000000"/>
                </a:solidFill>
                <a:latin typeface="Arimo"/>
              </a:rPr>
              <a:t>makes it hard and more time consuming for the hacker or the attacker to find the original intended message by providing the respective hash value.</a:t>
            </a:r>
          </a:p>
          <a:p>
            <a:pPr marL="457200" indent="-457200" algn="just">
              <a:lnSpc>
                <a:spcPts val="4620"/>
              </a:lnSpc>
              <a:buFont typeface="Arial" panose="020B0604020202020204" pitchFamily="34" charset="0"/>
              <a:buChar char="•"/>
            </a:pPr>
            <a:endParaRPr lang="en-US" sz="3300">
              <a:solidFill>
                <a:srgbClr val="000000"/>
              </a:solidFill>
              <a:latin typeface="Arimo"/>
            </a:endParaRPr>
          </a:p>
          <a:p>
            <a:pPr marL="457200" indent="-457200" algn="just">
              <a:lnSpc>
                <a:spcPts val="4620"/>
              </a:lnSpc>
              <a:buFont typeface="Arial" panose="020B0604020202020204" pitchFamily="34" charset="0"/>
              <a:buChar char="•"/>
            </a:pPr>
            <a:endParaRPr lang="en-US" sz="3300">
              <a:solidFill>
                <a:srgbClr val="000000"/>
              </a:solidFill>
              <a:latin typeface="Arimo"/>
            </a:endParaRPr>
          </a:p>
        </p:txBody>
      </p:sp>
      <p:sp>
        <p:nvSpPr>
          <p:cNvPr id="6" name="TextBox 6"/>
          <p:cNvSpPr txBox="1"/>
          <p:nvPr/>
        </p:nvSpPr>
        <p:spPr>
          <a:xfrm>
            <a:off x="1415974" y="6322040"/>
            <a:ext cx="15358856" cy="2306955"/>
          </a:xfrm>
          <a:prstGeom prst="rect">
            <a:avLst/>
          </a:prstGeom>
        </p:spPr>
        <p:txBody>
          <a:bodyPr lIns="0" tIns="0" rIns="0" bIns="0" rtlCol="0" anchor="t">
            <a:spAutoFit/>
          </a:bodyPr>
          <a:lstStyle/>
          <a:p>
            <a:pPr algn="just">
              <a:lnSpc>
                <a:spcPts val="4620"/>
              </a:lnSpc>
            </a:pPr>
            <a:r>
              <a:rPr lang="en-US" sz="3300">
                <a:solidFill>
                  <a:srgbClr val="000000"/>
                </a:solidFill>
                <a:latin typeface="Open Sans"/>
              </a:rPr>
              <a:t>•	The security, therefore, is provided by the nature of a one way that has a function that is mostly the key component of the SHA algorithm. The pre-image resistance is important to clear off brute force attacks from a set of huge and powerful machines.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451498" y="1716088"/>
            <a:ext cx="15385004" cy="6788150"/>
          </a:xfrm>
          <a:prstGeom prst="rect">
            <a:avLst/>
          </a:prstGeom>
        </p:spPr>
        <p:txBody>
          <a:bodyPr lIns="0" tIns="0" rIns="0" bIns="0" rtlCol="0" anchor="t">
            <a:spAutoFit/>
          </a:bodyPr>
          <a:lstStyle/>
          <a:p>
            <a:pPr algn="just">
              <a:lnSpc>
                <a:spcPts val="4900"/>
              </a:lnSpc>
            </a:pPr>
            <a:r>
              <a:rPr lang="en-US" sz="3500">
                <a:solidFill>
                  <a:srgbClr val="000000"/>
                </a:solidFill>
                <a:latin typeface="Open Sans"/>
              </a:rPr>
              <a:t>•	Similarly, the second resistance technique is applied where the attacker has to go through a hard time decoding the next error message even when the first level of the message has been decrypted. The last and most difficult to crack is the collision resistance, making it extremely hard for the attacker to find two completely different messages which hash to the same hash value.</a:t>
            </a:r>
          </a:p>
          <a:p>
            <a:pPr algn="just">
              <a:lnSpc>
                <a:spcPts val="4900"/>
              </a:lnSpc>
            </a:pPr>
            <a:endParaRPr lang="en-US" sz="3500">
              <a:solidFill>
                <a:srgbClr val="000000"/>
              </a:solidFill>
              <a:latin typeface="Open Sans"/>
            </a:endParaRPr>
          </a:p>
          <a:p>
            <a:pPr algn="just">
              <a:lnSpc>
                <a:spcPts val="4900"/>
              </a:lnSpc>
            </a:pPr>
            <a:r>
              <a:rPr lang="en-US" sz="3500">
                <a:solidFill>
                  <a:srgbClr val="000000"/>
                </a:solidFill>
                <a:latin typeface="Arimo"/>
              </a:rPr>
              <a:t>•	Therefore, the ratio to the number of inputs and the outputs should be similar in fashion to comply with the pigeonhole principle. The collision resistance implies that finding two different sets of inputs that hash to the same hash is extremely difficult and therefore marks its safety.</a:t>
            </a:r>
          </a:p>
          <a:p>
            <a:pPr algn="just">
              <a:lnSpc>
                <a:spcPts val="4900"/>
              </a:lnSpc>
            </a:pPr>
            <a:endParaRPr lang="en-US" sz="3500">
              <a:solidFill>
                <a:srgbClr val="000000"/>
              </a:solidFill>
              <a:latin typeface="Arimo"/>
            </a:endParaRPr>
          </a:p>
          <a:p>
            <a:pPr algn="just">
              <a:lnSpc>
                <a:spcPts val="4900"/>
              </a:lnSpc>
            </a:pPr>
            <a:endParaRPr lang="en-US" sz="3500">
              <a:solidFill>
                <a:srgbClr val="000000"/>
              </a:solidFill>
              <a:latin typeface="Arim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028700" y="933450"/>
            <a:ext cx="8509057" cy="887095"/>
          </a:xfrm>
          <a:prstGeom prst="rect">
            <a:avLst/>
          </a:prstGeom>
        </p:spPr>
        <p:txBody>
          <a:bodyPr lIns="0" tIns="0" rIns="0" bIns="0" rtlCol="0" anchor="t">
            <a:spAutoFit/>
          </a:bodyPr>
          <a:lstStyle/>
          <a:p>
            <a:pPr algn="ctr">
              <a:lnSpc>
                <a:spcPts val="7279"/>
              </a:lnSpc>
            </a:pPr>
            <a:r>
              <a:rPr lang="en-US" sz="4800">
                <a:solidFill>
                  <a:srgbClr val="000000"/>
                </a:solidFill>
                <a:latin typeface="Open Sans Bold"/>
              </a:rPr>
              <a:t>USES OF SHA ALGORITHM: </a:t>
            </a:r>
          </a:p>
        </p:txBody>
      </p:sp>
      <p:sp>
        <p:nvSpPr>
          <p:cNvPr id="5" name="TextBox 5"/>
          <p:cNvSpPr txBox="1"/>
          <p:nvPr/>
        </p:nvSpPr>
        <p:spPr>
          <a:xfrm>
            <a:off x="1028700" y="2056130"/>
            <a:ext cx="15680238" cy="7202170"/>
          </a:xfrm>
          <a:prstGeom prst="rect">
            <a:avLst/>
          </a:prstGeom>
        </p:spPr>
        <p:txBody>
          <a:bodyPr lIns="0" tIns="0" rIns="0" bIns="0" rtlCol="0" anchor="t">
            <a:spAutoFit/>
          </a:bodyPr>
          <a:lstStyle/>
          <a:p>
            <a:pPr marL="798829" lvl="1" indent="-399415" algn="just">
              <a:lnSpc>
                <a:spcPts val="5179"/>
              </a:lnSpc>
              <a:buFont typeface="Arial"/>
              <a:buChar char="•"/>
            </a:pPr>
            <a:r>
              <a:rPr lang="en-US" sz="3699">
                <a:solidFill>
                  <a:srgbClr val="000000"/>
                </a:solidFill>
                <a:latin typeface="Open Sans"/>
              </a:rPr>
              <a:t>These SHA algorithms are widely used in security protocols and applications, including the ones such as TLS, PGP, SSL, IPsec, and S/MiME. </a:t>
            </a:r>
          </a:p>
          <a:p>
            <a:pPr marL="798829" lvl="1" indent="-399415" algn="just">
              <a:lnSpc>
                <a:spcPts val="5179"/>
              </a:lnSpc>
              <a:buFont typeface="Arial"/>
              <a:buChar char="•"/>
            </a:pPr>
            <a:r>
              <a:rPr lang="en-US" sz="3699">
                <a:solidFill>
                  <a:srgbClr val="000000"/>
                </a:solidFill>
                <a:latin typeface="Open Sans"/>
              </a:rPr>
              <a:t>These also find their place in all the majority of cryptanalytic techniques and coding standards which is mainly aimed to see the functioning and working of majorly all governmental as well as private organizations and institutions. </a:t>
            </a:r>
          </a:p>
          <a:p>
            <a:pPr marL="798829" lvl="1" indent="-399415" algn="just">
              <a:lnSpc>
                <a:spcPts val="5179"/>
              </a:lnSpc>
              <a:buFont typeface="Arial"/>
              <a:buChar char="•"/>
            </a:pPr>
            <a:r>
              <a:rPr lang="en-US" sz="3699">
                <a:solidFill>
                  <a:srgbClr val="000000"/>
                </a:solidFill>
                <a:latin typeface="Open Sans"/>
              </a:rPr>
              <a:t>Major giants today such as Google, Microsoft, or Mozilla have started to recommend the use of SHA-3 and stop the usage of the SHA-1 algorithm.</a:t>
            </a:r>
          </a:p>
          <a:p>
            <a:pPr algn="just">
              <a:lnSpc>
                <a:spcPts val="5179"/>
              </a:lnSpc>
            </a:pPr>
            <a:endParaRPr lang="en-US" sz="3699">
              <a:solidFill>
                <a:srgbClr val="000000"/>
              </a:solidFill>
              <a:latin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3">
            <a:extLst>
              <a:ext uri="{FF2B5EF4-FFF2-40B4-BE49-F238E27FC236}">
                <a16:creationId xmlns:a16="http://schemas.microsoft.com/office/drawing/2014/main" id="{DF496020-7B84-CD87-29D9-C1C4567BA5C0}"/>
              </a:ext>
            </a:extLst>
          </p:cNvPr>
          <p:cNvSpPr txBox="1"/>
          <p:nvPr/>
        </p:nvSpPr>
        <p:spPr>
          <a:xfrm>
            <a:off x="4663402" y="4159602"/>
            <a:ext cx="9802901" cy="1569660"/>
          </a:xfrm>
          <a:prstGeom prst="rect">
            <a:avLst/>
          </a:prstGeom>
          <a:noFill/>
        </p:spPr>
        <p:txBody>
          <a:bodyPr wrap="square" rtlCol="0">
            <a:spAutoFit/>
          </a:bodyPr>
          <a:lstStyle/>
          <a:p>
            <a:pPr algn="l"/>
            <a:r>
              <a:rPr lang="en-US" sz="9600" b="1">
                <a:latin typeface="Cooper Black" panose="0208090404030B020404" pitchFamily="18" charset="0"/>
              </a:rPr>
              <a:t>THANK YOU </a:t>
            </a:r>
          </a:p>
        </p:txBody>
      </p:sp>
    </p:spTree>
    <p:extLst>
      <p:ext uri="{BB962C8B-B14F-4D97-AF65-F5344CB8AC3E}">
        <p14:creationId xmlns:p14="http://schemas.microsoft.com/office/powerpoint/2010/main" val="303116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535963" y="914401"/>
            <a:ext cx="8378134" cy="1019446"/>
          </a:xfrm>
          <a:prstGeom prst="rect">
            <a:avLst/>
          </a:prstGeom>
        </p:spPr>
        <p:txBody>
          <a:bodyPr wrap="square" lIns="0" tIns="0" rIns="0" bIns="0" rtlCol="0" anchor="t">
            <a:spAutoFit/>
          </a:bodyPr>
          <a:lstStyle/>
          <a:p>
            <a:pPr algn="ctr">
              <a:lnSpc>
                <a:spcPts val="8539"/>
              </a:lnSpc>
            </a:pPr>
            <a:r>
              <a:rPr lang="en-US" sz="5400">
                <a:solidFill>
                  <a:srgbClr val="000000"/>
                </a:solidFill>
                <a:latin typeface="Open Sans Extra Bold"/>
              </a:rPr>
              <a:t>USE CASE DIAGRAM </a:t>
            </a:r>
          </a:p>
        </p:txBody>
      </p:sp>
      <p:pic>
        <p:nvPicPr>
          <p:cNvPr id="7" name="Picture 6">
            <a:extLst>
              <a:ext uri="{FF2B5EF4-FFF2-40B4-BE49-F238E27FC236}">
                <a16:creationId xmlns:a16="http://schemas.microsoft.com/office/drawing/2014/main" id="{5FCDDFE9-B17E-BD45-93E2-B3ACB4140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588" y="2303094"/>
            <a:ext cx="10279049" cy="574954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Tree>
    <p:extLst>
      <p:ext uri="{BB962C8B-B14F-4D97-AF65-F5344CB8AC3E}">
        <p14:creationId xmlns:p14="http://schemas.microsoft.com/office/powerpoint/2010/main" val="177173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601268" y="914400"/>
            <a:ext cx="7542731" cy="1042017"/>
          </a:xfrm>
          <a:prstGeom prst="rect">
            <a:avLst/>
          </a:prstGeom>
        </p:spPr>
        <p:txBody>
          <a:bodyPr wrap="square" lIns="0" tIns="0" rIns="0" bIns="0" rtlCol="0" anchor="t">
            <a:spAutoFit/>
          </a:bodyPr>
          <a:lstStyle/>
          <a:p>
            <a:pPr algn="ctr">
              <a:lnSpc>
                <a:spcPts val="8680"/>
              </a:lnSpc>
            </a:pPr>
            <a:r>
              <a:rPr lang="en-US" sz="5400">
                <a:solidFill>
                  <a:srgbClr val="000000"/>
                </a:solidFill>
                <a:latin typeface="Open Sans Extra Bold"/>
              </a:rPr>
              <a:t>STATE DIAGRAM</a:t>
            </a:r>
          </a:p>
        </p:txBody>
      </p:sp>
      <p:pic>
        <p:nvPicPr>
          <p:cNvPr id="7" name="Picture 6">
            <a:extLst>
              <a:ext uri="{FF2B5EF4-FFF2-40B4-BE49-F238E27FC236}">
                <a16:creationId xmlns:a16="http://schemas.microsoft.com/office/drawing/2014/main" id="{92977CD0-D742-E143-BF12-227D231E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668" y="2299538"/>
            <a:ext cx="3832493" cy="6615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744739" y="904875"/>
            <a:ext cx="8063139" cy="1025152"/>
          </a:xfrm>
          <a:prstGeom prst="rect">
            <a:avLst/>
          </a:prstGeom>
        </p:spPr>
        <p:txBody>
          <a:bodyPr lIns="0" tIns="0" rIns="0" bIns="0" rtlCol="0" anchor="t">
            <a:spAutoFit/>
          </a:bodyPr>
          <a:lstStyle/>
          <a:p>
            <a:pPr algn="ctr">
              <a:lnSpc>
                <a:spcPts val="8819"/>
              </a:lnSpc>
            </a:pPr>
            <a:r>
              <a:rPr lang="en-US" sz="5400">
                <a:solidFill>
                  <a:srgbClr val="000000"/>
                </a:solidFill>
                <a:latin typeface="Open Sans Extra Bold"/>
              </a:rPr>
              <a:t>ACTIVITY DIAGRAM:</a:t>
            </a:r>
          </a:p>
        </p:txBody>
      </p:sp>
      <p:pic>
        <p:nvPicPr>
          <p:cNvPr id="5" name="Picture 4" descr="D:\Sudha\bc1-activity.png">
            <a:extLst>
              <a:ext uri="{FF2B5EF4-FFF2-40B4-BE49-F238E27FC236}">
                <a16:creationId xmlns:a16="http://schemas.microsoft.com/office/drawing/2014/main" id="{8317F8A4-2B65-4D08-F8A6-DB7DAABA5E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85184" y="3076789"/>
            <a:ext cx="11385275" cy="5927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64686"/>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1480567" y="904875"/>
            <a:ext cx="6051153" cy="1078230"/>
          </a:xfrm>
          <a:prstGeom prst="rect">
            <a:avLst/>
          </a:prstGeom>
        </p:spPr>
        <p:txBody>
          <a:bodyPr lIns="0" tIns="0" rIns="0" bIns="0" rtlCol="0" anchor="t">
            <a:spAutoFit/>
          </a:bodyPr>
          <a:lstStyle/>
          <a:p>
            <a:pPr algn="ctr">
              <a:lnSpc>
                <a:spcPts val="8819"/>
              </a:lnSpc>
            </a:pPr>
            <a:r>
              <a:rPr lang="en-US" sz="6300">
                <a:solidFill>
                  <a:srgbClr val="000000"/>
                </a:solidFill>
                <a:latin typeface="Open Sans Extra Bold"/>
              </a:rPr>
              <a:t>CLASS DIGRAM</a:t>
            </a:r>
          </a:p>
        </p:txBody>
      </p:sp>
      <p:pic>
        <p:nvPicPr>
          <p:cNvPr id="10" name="Picture 9">
            <a:extLst>
              <a:ext uri="{FF2B5EF4-FFF2-40B4-BE49-F238E27FC236}">
                <a16:creationId xmlns:a16="http://schemas.microsoft.com/office/drawing/2014/main" id="{6277A388-B7DA-9945-91CA-CBB05C4857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1015" y="2285100"/>
            <a:ext cx="13422715" cy="67833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id="4" name="TextBox 4"/>
          <p:cNvSpPr txBox="1"/>
          <p:nvPr/>
        </p:nvSpPr>
        <p:spPr>
          <a:xfrm>
            <a:off x="312570" y="1028700"/>
            <a:ext cx="9709483" cy="1054969"/>
          </a:xfrm>
          <a:prstGeom prst="rect">
            <a:avLst/>
          </a:prstGeom>
        </p:spPr>
        <p:txBody>
          <a:bodyPr wrap="square" lIns="0" tIns="0" rIns="0" bIns="0" rtlCol="0" anchor="t">
            <a:spAutoFit/>
          </a:bodyPr>
          <a:lstStyle/>
          <a:p>
            <a:pPr algn="ctr">
              <a:lnSpc>
                <a:spcPts val="8819"/>
              </a:lnSpc>
            </a:pPr>
            <a:r>
              <a:rPr lang="en-US" sz="5400">
                <a:solidFill>
                  <a:srgbClr val="000000"/>
                </a:solidFill>
                <a:latin typeface="Open Sans Extra Bold"/>
              </a:rPr>
              <a:t>SEQUENCE DIAGRAM:</a:t>
            </a:r>
          </a:p>
        </p:txBody>
      </p:sp>
      <p:pic>
        <p:nvPicPr>
          <p:cNvPr id="7" name="Picture 6">
            <a:extLst>
              <a:ext uri="{FF2B5EF4-FFF2-40B4-BE49-F238E27FC236}">
                <a16:creationId xmlns:a16="http://schemas.microsoft.com/office/drawing/2014/main" id="{369AA800-B5B7-B84C-B0F1-7E855F074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412" y="2384103"/>
            <a:ext cx="14340354" cy="6369492"/>
          </a:xfrm>
          <a:prstGeom prst="rect">
            <a:avLst/>
          </a:prstGeom>
        </p:spPr>
      </p:pic>
      <p:sp>
        <p:nvSpPr>
          <p:cNvPr id="5" name="Rectangle 4">
            <a:extLst>
              <a:ext uri="{FF2B5EF4-FFF2-40B4-BE49-F238E27FC236}">
                <a16:creationId xmlns:a16="http://schemas.microsoft.com/office/drawing/2014/main" id="{32D7D6F6-7C54-4299-BF40-F91B6D13E070}"/>
              </a:ext>
            </a:extLst>
          </p:cNvPr>
          <p:cNvSpPr/>
          <p:nvPr/>
        </p:nvSpPr>
        <p:spPr>
          <a:xfrm>
            <a:off x="14249400" y="2384103"/>
            <a:ext cx="1899366" cy="3971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n w="0"/>
                <a:solidFill>
                  <a:schemeClr val="tx1"/>
                </a:solidFill>
                <a:effectLst>
                  <a:outerShdw blurRad="38100" dist="19050" dir="2700000" algn="tl" rotWithShape="0">
                    <a:schemeClr val="dk1">
                      <a:alpha val="40000"/>
                    </a:schemeClr>
                  </a:outerShdw>
                </a:effectLst>
              </a:rPr>
              <a:t>Hacker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7532556" cy="8889747"/>
          </a:xfrm>
        </p:grpSpPr>
        <p:sp>
          <p:nvSpPr>
            <p:cNvPr id="3" name="Freeform 3"/>
            <p:cNvSpPr/>
            <p:nvPr/>
          </p:nvSpPr>
          <p:spPr>
            <a:xfrm>
              <a:off x="0" y="0"/>
              <a:ext cx="17532556" cy="8889747"/>
            </a:xfrm>
            <a:custGeom>
              <a:avLst/>
              <a:gdLst/>
              <a:ahLst/>
              <a:cxnLst/>
              <a:rect l="l" t="t" r="r" b="b"/>
              <a:pathLst>
                <a:path w="17532556" h="8889747">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id="6" name="Picture 5">
            <a:extLst>
              <a:ext uri="{FF2B5EF4-FFF2-40B4-BE49-F238E27FC236}">
                <a16:creationId xmlns:a16="http://schemas.microsoft.com/office/drawing/2014/main" id="{A9536967-D084-E404-D5B5-E17A52CD42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2845" y="2563972"/>
            <a:ext cx="11479481" cy="6281272"/>
          </a:xfrm>
          <a:prstGeom prst="rect">
            <a:avLst/>
          </a:prstGeom>
          <a:noFill/>
          <a:ln>
            <a:noFill/>
          </a:ln>
        </p:spPr>
      </p:pic>
      <p:sp>
        <p:nvSpPr>
          <p:cNvPr id="7" name="TextBox 6">
            <a:extLst>
              <a:ext uri="{FF2B5EF4-FFF2-40B4-BE49-F238E27FC236}">
                <a16:creationId xmlns:a16="http://schemas.microsoft.com/office/drawing/2014/main" id="{C1BACC80-86AD-33F0-01B1-714541D5AA10}"/>
              </a:ext>
            </a:extLst>
          </p:cNvPr>
          <p:cNvSpPr txBox="1"/>
          <p:nvPr/>
        </p:nvSpPr>
        <p:spPr>
          <a:xfrm>
            <a:off x="1496649" y="1441756"/>
            <a:ext cx="10594589" cy="769441"/>
          </a:xfrm>
          <a:prstGeom prst="rect">
            <a:avLst/>
          </a:prstGeom>
          <a:noFill/>
        </p:spPr>
        <p:txBody>
          <a:bodyPr wrap="square" rtlCol="0">
            <a:spAutoFit/>
          </a:bodyPr>
          <a:lstStyle/>
          <a:p>
            <a:pPr algn="l"/>
            <a:r>
              <a:rPr lang="en-US" sz="4400" b="1">
                <a:effectLst/>
                <a:latin typeface="Open Sans ExtraBold" panose="020B0606030504020204" pitchFamily="34" charset="0"/>
                <a:ea typeface="Open Sans ExtraBold" panose="020B0606030504020204" pitchFamily="34" charset="0"/>
                <a:cs typeface="Open Sans ExtraBold" panose="020B0606030504020204" pitchFamily="34" charset="0"/>
              </a:rPr>
              <a:t>COLLABORATION DIAGRAM</a:t>
            </a:r>
            <a:endParaRPr lang="en-US" sz="4400" b="1">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2432604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1123</Words>
  <Application>Microsoft Office PowerPoint</Application>
  <PresentationFormat>Custom</PresentationFormat>
  <Paragraphs>89</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Brown Abstract Organic Class Syllabus Blank Presentation</dc:title>
  <cp:lastModifiedBy>Swetha Ravi</cp:lastModifiedBy>
  <cp:revision>13</cp:revision>
  <dcterms:created xsi:type="dcterms:W3CDTF">2006-08-16T00:00:00Z</dcterms:created>
  <dcterms:modified xsi:type="dcterms:W3CDTF">2022-05-11T15:49:11Z</dcterms:modified>
  <dc:identifier>DAE9exeKFVg</dc:identifier>
</cp:coreProperties>
</file>